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8" r:id="rId5"/>
  </p:sldMasterIdLst>
  <p:notesMasterIdLst>
    <p:notesMasterId r:id="rId26"/>
  </p:notesMasterIdLst>
  <p:handoutMasterIdLst>
    <p:handoutMasterId r:id="rId27"/>
  </p:handoutMasterIdLst>
  <p:sldIdLst>
    <p:sldId id="256" r:id="rId6"/>
    <p:sldId id="518" r:id="rId7"/>
    <p:sldId id="397" r:id="rId8"/>
    <p:sldId id="410" r:id="rId9"/>
    <p:sldId id="513" r:id="rId10"/>
    <p:sldId id="404" r:id="rId11"/>
    <p:sldId id="413" r:id="rId12"/>
    <p:sldId id="526" r:id="rId13"/>
    <p:sldId id="520" r:id="rId14"/>
    <p:sldId id="295" r:id="rId15"/>
    <p:sldId id="296" r:id="rId16"/>
    <p:sldId id="522" r:id="rId17"/>
    <p:sldId id="521" r:id="rId18"/>
    <p:sldId id="523" r:id="rId19"/>
    <p:sldId id="524" r:id="rId20"/>
    <p:sldId id="525" r:id="rId21"/>
    <p:sldId id="527" r:id="rId22"/>
    <p:sldId id="529" r:id="rId23"/>
    <p:sldId id="530" r:id="rId24"/>
    <p:sldId id="519" r:id="rId25"/>
  </p:sldIdLst>
  <p:sldSz cx="9144000" cy="6858000" type="screen4x3"/>
  <p:notesSz cx="6858000" cy="9926638"/>
  <p:defaultTextStyle>
    <a:defPPr>
      <a:defRPr lang="en-AU"/>
    </a:defPPr>
    <a:lvl1pPr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9966FF"/>
    <a:srgbClr val="7AB800"/>
    <a:srgbClr val="FF3300"/>
    <a:srgbClr val="FF0066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1" autoAdjust="0"/>
    <p:restoredTop sz="94647" autoAdjust="0"/>
  </p:normalViewPr>
  <p:slideViewPr>
    <p:cSldViewPr>
      <p:cViewPr varScale="1">
        <p:scale>
          <a:sx n="105" d="100"/>
          <a:sy n="105" d="100"/>
        </p:scale>
        <p:origin x="1800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926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icole Williams" userId="362435fe-1a36-4a5e-a48b-dec50ed70f60" providerId="ADAL" clId="{BAB6513B-C5B9-4E7D-82E5-12480C0CE1A4}"/>
    <pc:docChg chg="modSld">
      <pc:chgData name="Nicole Williams" userId="362435fe-1a36-4a5e-a48b-dec50ed70f60" providerId="ADAL" clId="{BAB6513B-C5B9-4E7D-82E5-12480C0CE1A4}" dt="2023-10-24T22:20:38.063" v="0" actId="20577"/>
      <pc:docMkLst>
        <pc:docMk/>
      </pc:docMkLst>
      <pc:sldChg chg="modSp mod">
        <pc:chgData name="Nicole Williams" userId="362435fe-1a36-4a5e-a48b-dec50ed70f60" providerId="ADAL" clId="{BAB6513B-C5B9-4E7D-82E5-12480C0CE1A4}" dt="2023-10-24T22:20:38.063" v="0" actId="20577"/>
        <pc:sldMkLst>
          <pc:docMk/>
          <pc:sldMk cId="901526341" sldId="524"/>
        </pc:sldMkLst>
        <pc:spChg chg="mod">
          <ac:chgData name="Nicole Williams" userId="362435fe-1a36-4a5e-a48b-dec50ed70f60" providerId="ADAL" clId="{BAB6513B-C5B9-4E7D-82E5-12480C0CE1A4}" dt="2023-10-24T22:20:38.063" v="0" actId="20577"/>
          <ac:spMkLst>
            <pc:docMk/>
            <pc:sldMk cId="901526341" sldId="524"/>
            <ac:spMk id="5" creationId="{94CCACBC-5B5B-4304-AEA2-11EADB6F796B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8920C9-B86E-4355-941E-670D59CEA235}" type="datetimeFigureOut">
              <a:rPr lang="en-US" smtClean="0"/>
              <a:pPr/>
              <a:t>10/25/2023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718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9428163"/>
            <a:ext cx="29718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528DCB-1759-4565-89EF-0CF260FF7BC0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86122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E7C0C9-7038-4B7C-880D-C4D0FD581D5E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47738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714875"/>
            <a:ext cx="5486400" cy="44672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718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9428163"/>
            <a:ext cx="29718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D2B42E-31B3-4796-B2F7-47F03E6429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999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42910" y="1714488"/>
            <a:ext cx="7772400" cy="3357586"/>
          </a:xfrm>
        </p:spPr>
        <p:txBody>
          <a:bodyPr anchor="t"/>
          <a:lstStyle>
            <a:lvl1pPr algn="l">
              <a:defRPr sz="2600"/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2910" y="5214950"/>
            <a:ext cx="6400800" cy="471494"/>
          </a:xfrm>
        </p:spPr>
        <p:txBody>
          <a:bodyPr/>
          <a:lstStyle>
            <a:lvl1pPr marL="0" indent="0" algn="l">
              <a:buNone/>
              <a:defRPr sz="120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7" name="Picture 5" descr="UNE_Spot_2_Colour_RGBmatched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4213" y="0"/>
            <a:ext cx="1439862" cy="1439863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C00000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>
                <a:latin typeface="Calibri" panose="020F0502020204030204" pitchFamily="34" charset="0"/>
              </a:defRPr>
            </a:lvl1pPr>
            <a:lvl2pPr>
              <a:defRPr sz="2400">
                <a:latin typeface="Calibri" panose="020F0502020204030204" pitchFamily="34" charset="0"/>
              </a:defRPr>
            </a:lvl2pPr>
            <a:lvl3pPr>
              <a:defRPr sz="2000">
                <a:latin typeface="Calibri" panose="020F0502020204030204" pitchFamily="34" charset="0"/>
              </a:defRPr>
            </a:lvl3pPr>
            <a:lvl4pPr>
              <a:defRPr sz="2000">
                <a:latin typeface="Calibri" panose="020F0502020204030204" pitchFamily="34" charset="0"/>
              </a:defRPr>
            </a:lvl4pPr>
            <a:lvl5pPr>
              <a:defRPr sz="2000">
                <a:latin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259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7"/>
            <a:ext cx="6858000" cy="165576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C68B4-436A-304D-B5D8-102F5F73E8F3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27C75-E0CA-0746-820D-CD61F6484B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0122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5897" y="228491"/>
            <a:ext cx="8600089" cy="948668"/>
          </a:xfrm>
        </p:spPr>
        <p:txBody>
          <a:bodyPr>
            <a:normAutofit/>
          </a:bodyPr>
          <a:lstStyle>
            <a:lvl1pPr>
              <a:defRPr sz="2800" b="1">
                <a:solidFill>
                  <a:srgbClr val="007549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5897" y="1376856"/>
            <a:ext cx="8600089" cy="3789033"/>
          </a:xfrm>
        </p:spPr>
        <p:txBody>
          <a:bodyPr/>
          <a:lstStyle>
            <a:lvl1pPr>
              <a:buClr>
                <a:srgbClr val="007549"/>
              </a:buClr>
              <a:defRPr/>
            </a:lvl1pPr>
            <a:lvl2pPr>
              <a:buClr>
                <a:srgbClr val="007549"/>
              </a:buClr>
              <a:defRPr/>
            </a:lvl2pPr>
            <a:lvl3pPr>
              <a:buClr>
                <a:srgbClr val="007549"/>
              </a:buClr>
              <a:defRPr/>
            </a:lvl3pPr>
            <a:lvl4pPr>
              <a:buClr>
                <a:srgbClr val="007549"/>
              </a:buClr>
              <a:defRPr/>
            </a:lvl4pPr>
            <a:lvl5pPr>
              <a:buClr>
                <a:srgbClr val="007549"/>
              </a:buClr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C68B4-436A-304D-B5D8-102F5F73E8F3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27C75-E0CA-0746-820D-CD61F6484B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9021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rgbClr val="0075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5675085"/>
            <a:ext cx="9144000" cy="1182915"/>
          </a:xfrm>
          <a:prstGeom prst="rect">
            <a:avLst/>
          </a:prstGeom>
          <a:solidFill>
            <a:srgbClr val="0075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 sz="1600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3036" y="5969567"/>
            <a:ext cx="955591" cy="579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5929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.emf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511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AU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dirty="0"/>
              <a:t>Click to edit Master text styles</a:t>
            </a:r>
          </a:p>
          <a:p>
            <a:pPr lvl="1"/>
            <a:r>
              <a:rPr lang="en-AU" dirty="0"/>
              <a:t>Second level</a:t>
            </a:r>
          </a:p>
          <a:p>
            <a:pPr lvl="2"/>
            <a:r>
              <a:rPr lang="en-AU" dirty="0"/>
              <a:t>Third level</a:t>
            </a:r>
          </a:p>
          <a:p>
            <a:pPr lvl="3"/>
            <a:r>
              <a:rPr lang="en-AU" dirty="0"/>
              <a:t>Fourth level</a:t>
            </a:r>
          </a:p>
          <a:p>
            <a:pPr lvl="4"/>
            <a:r>
              <a:rPr lang="en-AU" dirty="0"/>
              <a:t>Fifth level</a:t>
            </a:r>
          </a:p>
        </p:txBody>
      </p:sp>
      <p:sp>
        <p:nvSpPr>
          <p:cNvPr id="7" name="Rectangle 7"/>
          <p:cNvSpPr>
            <a:spLocks noChangeArrowheads="1"/>
          </p:cNvSpPr>
          <p:nvPr userDrawn="1"/>
        </p:nvSpPr>
        <p:spPr bwMode="auto">
          <a:xfrm>
            <a:off x="0" y="6308725"/>
            <a:ext cx="9144000" cy="549275"/>
          </a:xfrm>
          <a:prstGeom prst="rect">
            <a:avLst/>
          </a:prstGeom>
          <a:solidFill>
            <a:srgbClr val="7AB8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AU"/>
          </a:p>
        </p:txBody>
      </p:sp>
      <p:pic>
        <p:nvPicPr>
          <p:cNvPr id="8" name="Picture 6" descr="UNE_Graphic_Black"/>
          <p:cNvPicPr>
            <a:picLocks noChangeAspect="1" noChangeArrowheads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316913" y="6450013"/>
            <a:ext cx="628650" cy="222250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60" r:id="rId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000">
          <a:solidFill>
            <a:srgbClr val="7AB800"/>
          </a:solidFill>
          <a:latin typeface="Lucida Sans Unicode" pitchFamily="34" charset="0"/>
          <a:ea typeface="+mj-ea"/>
          <a:cs typeface="Lucida Sans Unicode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600">
          <a:solidFill>
            <a:schemeClr val="tx1"/>
          </a:solidFill>
          <a:latin typeface="Lucida Sans Unicode" pitchFamily="34" charset="0"/>
          <a:ea typeface="+mn-ea"/>
          <a:cs typeface="Lucida Sans Unicode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Lucida Sans Unicode" pitchFamily="34" charset="0"/>
          <a:cs typeface="Lucida Sans Unicode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200">
          <a:solidFill>
            <a:schemeClr val="tx1"/>
          </a:solidFill>
          <a:latin typeface="Lucida Sans Unicode" pitchFamily="34" charset="0"/>
          <a:cs typeface="Lucida Sans Unicode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Lucida Sans Unicode" pitchFamily="34" charset="0"/>
          <a:cs typeface="Lucida Sans Unicode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Lucida Sans Unicode" pitchFamily="34" charset="0"/>
          <a:cs typeface="Lucida Sans Unicode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2C68B4-436A-304D-B5D8-102F5F73E8F3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827C75-E0CA-0746-820D-CD61F6484B7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42BE0BC-EF22-B644-8328-E5CED3C0E95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3036" y="5969567"/>
            <a:ext cx="955591" cy="579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201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image" Target="../media/image23.png"/><Relationship Id="rId7" Type="http://schemas.openxmlformats.org/officeDocument/2006/relationships/image" Target="../media/image27.jpeg"/><Relationship Id="rId12" Type="http://schemas.openxmlformats.org/officeDocument/2006/relationships/image" Target="../media/image3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5" Type="http://schemas.openxmlformats.org/officeDocument/2006/relationships/image" Target="../media/image35.jpe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Relationship Id="rId1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png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3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7544" y="3429000"/>
            <a:ext cx="8676456" cy="2448272"/>
          </a:xfrm>
        </p:spPr>
        <p:txBody>
          <a:bodyPr/>
          <a:lstStyle/>
          <a:p>
            <a:r>
              <a:rPr lang="en-AU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Underpinning Genomic selection with reference populations-outcomes of the MLA Resource Flock and what’s next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3568" y="4725144"/>
            <a:ext cx="7056784" cy="432048"/>
          </a:xfrm>
        </p:spPr>
        <p:txBody>
          <a:bodyPr/>
          <a:lstStyle/>
          <a:p>
            <a:r>
              <a:rPr lang="en-US" sz="2400" dirty="0">
                <a:latin typeface="Calibri" pitchFamily="34" charset="0"/>
              </a:rPr>
              <a:t>Julius van der Werf 		</a:t>
            </a:r>
            <a:r>
              <a:rPr lang="en-US" sz="2000" dirty="0">
                <a:latin typeface="Calibri" pitchFamily="34" charset="0"/>
              </a:rPr>
              <a:t>Daniel Brown, Sam Walkom           </a:t>
            </a:r>
            <a:r>
              <a:rPr lang="en-US" sz="2400" dirty="0">
                <a:latin typeface="Calibri" pitchFamily="34" charset="0"/>
              </a:rPr>
              <a:t>	   </a:t>
            </a:r>
            <a:r>
              <a:rPr lang="en-US" sz="1600" dirty="0">
                <a:latin typeface="Calibri" pitchFamily="34" charset="0"/>
              </a:rPr>
              <a:t>	</a:t>
            </a:r>
            <a:endParaRPr lang="en-US" sz="2400" dirty="0">
              <a:latin typeface="Calibri" pitchFamily="34" charset="0"/>
            </a:endParaRPr>
          </a:p>
          <a:p>
            <a:r>
              <a:rPr lang="en-US" sz="1600" dirty="0">
                <a:latin typeface="Calibri" pitchFamily="34" charset="0"/>
              </a:rPr>
              <a:t>School of Environmental and Rural Science 			AGBU                                                                                     	University of New England, Armidale NSW, Australia</a:t>
            </a:r>
          </a:p>
        </p:txBody>
      </p:sp>
      <p:pic>
        <p:nvPicPr>
          <p:cNvPr id="6146" name="Picture 2" descr="History of Wool – The Big Merino">
            <a:extLst>
              <a:ext uri="{FF2B5EF4-FFF2-40B4-BE49-F238E27FC236}">
                <a16:creationId xmlns:a16="http://schemas.microsoft.com/office/drawing/2014/main" id="{5839968D-520C-46FD-B27D-A9BABA9B9A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209478"/>
            <a:ext cx="4622055" cy="3075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49809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6966" y="1230965"/>
            <a:ext cx="3831336" cy="994172"/>
          </a:xfrm>
        </p:spPr>
        <p:txBody>
          <a:bodyPr>
            <a:normAutofit/>
          </a:bodyPr>
          <a:lstStyle/>
          <a:p>
            <a:r>
              <a:rPr lang="en-AU" sz="2100" dirty="0"/>
              <a:t>Portable Accumulation Chamber</a:t>
            </a:r>
            <a:endParaRPr lang="en-AU" dirty="0"/>
          </a:p>
        </p:txBody>
      </p:sp>
      <p:sp>
        <p:nvSpPr>
          <p:cNvPr id="6" name="TextBox 5"/>
          <p:cNvSpPr txBox="1"/>
          <p:nvPr/>
        </p:nvSpPr>
        <p:spPr>
          <a:xfrm>
            <a:off x="1449150" y="4874103"/>
            <a:ext cx="6172199" cy="1154162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pPr lvl="1"/>
            <a:r>
              <a:rPr lang="en-AU" sz="1800" dirty="0"/>
              <a:t>Methane				Feed Intake</a:t>
            </a:r>
          </a:p>
          <a:p>
            <a:pPr lvl="1"/>
            <a:endParaRPr lang="en-AU" sz="1800" dirty="0"/>
          </a:p>
          <a:p>
            <a:pPr lvl="1"/>
            <a:endParaRPr lang="en-AU" sz="1800" dirty="0"/>
          </a:p>
          <a:p>
            <a:pPr lvl="1"/>
            <a:r>
              <a:rPr lang="en-AU" sz="1500" dirty="0"/>
              <a:t>	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E425D90-0240-42A0-91CA-0C1BCD24B9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732" y="2168515"/>
            <a:ext cx="3647074" cy="2463697"/>
          </a:xfrm>
          <a:prstGeom prst="rect">
            <a:avLst/>
          </a:prstGeom>
        </p:spPr>
      </p:pic>
      <p:pic>
        <p:nvPicPr>
          <p:cNvPr id="9" name="Picture 8" descr="C:\Users\rhergen4\AppData\Local\Temp\msohtmlclip1\02\clip_image004.png">
            <a:extLst>
              <a:ext uri="{FF2B5EF4-FFF2-40B4-BE49-F238E27FC236}">
                <a16:creationId xmlns:a16="http://schemas.microsoft.com/office/drawing/2014/main" id="{96B1F054-3EED-4B67-9B2C-52E11B5A3DCA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2385" y="1984674"/>
            <a:ext cx="3427741" cy="288865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FABF385-31A2-4EF1-891F-47071D1D2CE4}"/>
              </a:ext>
            </a:extLst>
          </p:cNvPr>
          <p:cNvSpPr txBox="1"/>
          <p:nvPr/>
        </p:nvSpPr>
        <p:spPr>
          <a:xfrm>
            <a:off x="1754317" y="5461322"/>
            <a:ext cx="6172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dirty="0"/>
              <a:t>Information from breeder flocks:   Reproduction traits, wool, weights, genotypes 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0ECA0E6-0632-4FFE-A01E-074CD1A0CC7B}"/>
              </a:ext>
            </a:extLst>
          </p:cNvPr>
          <p:cNvSpPr txBox="1">
            <a:spLocks/>
          </p:cNvSpPr>
          <p:nvPr/>
        </p:nvSpPr>
        <p:spPr>
          <a:xfrm>
            <a:off x="4360643" y="1215389"/>
            <a:ext cx="3831336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2100" dirty="0">
                <a:solidFill>
                  <a:srgbClr val="C00000"/>
                </a:solidFill>
                <a:latin typeface="+mn-lt"/>
              </a:rPr>
              <a:t>Feed Intake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230" y="4881326"/>
            <a:ext cx="1047750" cy="10477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998" y="2320090"/>
            <a:ext cx="1552674" cy="2070231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308708" y="926418"/>
            <a:ext cx="8600089" cy="7115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007549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AU" sz="2400" b="0" dirty="0">
                <a:latin typeface="Calibri" panose="020F0502020204030204" pitchFamily="34" charset="0"/>
                <a:cs typeface="Calibri" panose="020F0502020204030204" pitchFamily="34" charset="0"/>
              </a:rPr>
              <a:t>From 2022/2023 onwards: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C2416EA-47D7-446F-9B9D-8DCC6686B95A}"/>
              </a:ext>
            </a:extLst>
          </p:cNvPr>
          <p:cNvSpPr txBox="1">
            <a:spLocks/>
          </p:cNvSpPr>
          <p:nvPr/>
        </p:nvSpPr>
        <p:spPr bwMode="auto">
          <a:xfrm>
            <a:off x="457200" y="274638"/>
            <a:ext cx="8229600" cy="511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C00000"/>
                </a:solidFill>
                <a:latin typeface="Calibri" panose="020F0502020204030204" pitchFamily="34" charset="0"/>
                <a:ea typeface="+mj-ea"/>
                <a:cs typeface="Lucida Sans Unicode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l"/>
            <a:r>
              <a:rPr lang="en-AU" kern="0" dirty="0"/>
              <a:t>Resource Flock       What is NEW?</a:t>
            </a:r>
          </a:p>
        </p:txBody>
      </p:sp>
    </p:spTree>
    <p:extLst>
      <p:ext uri="{BB962C8B-B14F-4D97-AF65-F5344CB8AC3E}">
        <p14:creationId xmlns:p14="http://schemas.microsoft.com/office/powerpoint/2010/main" val="39245341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23218" y="1475284"/>
            <a:ext cx="1090053" cy="1243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71888" y="3246198"/>
            <a:ext cx="1512168" cy="353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46300" y="3140417"/>
            <a:ext cx="972107" cy="1236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25034" y="5200630"/>
            <a:ext cx="918102" cy="8025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TextBox 20"/>
          <p:cNvSpPr txBox="1"/>
          <p:nvPr/>
        </p:nvSpPr>
        <p:spPr>
          <a:xfrm>
            <a:off x="3869922" y="4377152"/>
            <a:ext cx="140415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latin typeface="Calibri" panose="020F0502020204030204" pitchFamily="34" charset="0"/>
              </a:rPr>
              <a:t>Data via the internet</a:t>
            </a:r>
          </a:p>
        </p:txBody>
      </p:sp>
      <p:sp>
        <p:nvSpPr>
          <p:cNvPr id="23" name="Notched Right Arrow 22"/>
          <p:cNvSpPr/>
          <p:nvPr/>
        </p:nvSpPr>
        <p:spPr bwMode="auto">
          <a:xfrm rot="2681198">
            <a:off x="2604895" y="3778341"/>
            <a:ext cx="1167031" cy="391428"/>
          </a:xfrm>
          <a:prstGeom prst="notched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latin typeface="Times New Roman" pitchFamily="18" charset="0"/>
            </a:endParaRPr>
          </a:p>
        </p:txBody>
      </p:sp>
      <p:sp>
        <p:nvSpPr>
          <p:cNvPr id="24" name="Notched Right Arrow 23"/>
          <p:cNvSpPr/>
          <p:nvPr/>
        </p:nvSpPr>
        <p:spPr bwMode="auto">
          <a:xfrm rot="18919848">
            <a:off x="4907471" y="4936705"/>
            <a:ext cx="757726" cy="384968"/>
          </a:xfrm>
          <a:prstGeom prst="notched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latin typeface="Times New Roman" pitchFamily="18" charset="0"/>
            </a:endParaRPr>
          </a:p>
        </p:txBody>
      </p:sp>
      <p:sp>
        <p:nvSpPr>
          <p:cNvPr id="25" name="Notched Right Arrow 24"/>
          <p:cNvSpPr/>
          <p:nvPr/>
        </p:nvSpPr>
        <p:spPr bwMode="auto">
          <a:xfrm rot="13680592">
            <a:off x="4924877" y="2420732"/>
            <a:ext cx="740376" cy="376799"/>
          </a:xfrm>
          <a:prstGeom prst="notched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latin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691092" y="4405682"/>
            <a:ext cx="2309909" cy="3231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500" dirty="0">
                <a:latin typeface="Calibri" panose="020F0502020204030204" pitchFamily="34" charset="0"/>
              </a:rPr>
              <a:t>Calculate breeding values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98743" y="3462133"/>
            <a:ext cx="883034" cy="5298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AU" sz="2400" dirty="0"/>
              <a:t>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1839" y="1463081"/>
            <a:ext cx="1613815" cy="1137947"/>
          </a:xfrm>
          <a:prstGeom prst="rect">
            <a:avLst/>
          </a:prstGeom>
        </p:spPr>
      </p:pic>
      <p:sp>
        <p:nvSpPr>
          <p:cNvPr id="15" name="Title 1"/>
          <p:cNvSpPr txBox="1">
            <a:spLocks/>
          </p:cNvSpPr>
          <p:nvPr/>
        </p:nvSpPr>
        <p:spPr>
          <a:xfrm>
            <a:off x="791809" y="227263"/>
            <a:ext cx="7668623" cy="666428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814850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814850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814850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814850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814850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814850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814850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814850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814850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AU" altLang="en-US" sz="2800" kern="0" dirty="0">
                <a:solidFill>
                  <a:srgbClr val="C00000"/>
                </a:solidFill>
                <a:latin typeface="Calibri" pitchFamily="34" charset="0"/>
              </a:rPr>
              <a:t>New traits can enter the existing ASBV Pipeline</a:t>
            </a:r>
            <a:endParaRPr lang="en-US" altLang="en-US" sz="2800" kern="0" dirty="0">
              <a:solidFill>
                <a:srgbClr val="C00000"/>
              </a:solidFill>
              <a:latin typeface="Calibri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2139486" y="2116641"/>
            <a:ext cx="1415284" cy="1255523"/>
            <a:chOff x="3122890" y="978982"/>
            <a:chExt cx="1887045" cy="1674030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990048" y="1003125"/>
              <a:ext cx="1019887" cy="715443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549914" y="1754069"/>
              <a:ext cx="648925" cy="898943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122890" y="978982"/>
              <a:ext cx="768720" cy="761109"/>
            </a:xfrm>
            <a:prstGeom prst="rect">
              <a:avLst/>
            </a:prstGeom>
          </p:spPr>
        </p:pic>
      </p:grpSp>
      <p:pic>
        <p:nvPicPr>
          <p:cNvPr id="38" name="Picture 3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0252" y="1460534"/>
            <a:ext cx="1613815" cy="113794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43000" y="1313890"/>
            <a:ext cx="6723366" cy="248209"/>
          </a:xfrm>
          <a:prstGeom prst="rect">
            <a:avLst/>
          </a:prstGeom>
          <a:solidFill>
            <a:schemeClr val="bg1">
              <a:alpha val="68000"/>
            </a:schemeClr>
          </a:solidFill>
        </p:spPr>
        <p:txBody>
          <a:bodyPr wrap="square" rtlCol="0">
            <a:spAutoFit/>
          </a:bodyPr>
          <a:lstStyle/>
          <a:p>
            <a:endParaRPr lang="en-AU" sz="1013" dirty="0"/>
          </a:p>
        </p:txBody>
      </p:sp>
      <p:sp>
        <p:nvSpPr>
          <p:cNvPr id="40" name="TextBox 39"/>
          <p:cNvSpPr txBox="1"/>
          <p:nvPr/>
        </p:nvSpPr>
        <p:spPr>
          <a:xfrm>
            <a:off x="5664851" y="4411940"/>
            <a:ext cx="2309909" cy="3231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500" dirty="0">
                <a:latin typeface="Calibri" panose="020F0502020204030204" pitchFamily="34" charset="0"/>
              </a:rPr>
              <a:t>Calculate breeding values</a:t>
            </a: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72502" y="3468391"/>
            <a:ext cx="883034" cy="52982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7645" y="1663198"/>
            <a:ext cx="1613815" cy="1137947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5441715" y="2782167"/>
            <a:ext cx="224217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latin typeface="Calibri" panose="020F0502020204030204" pitchFamily="34" charset="0"/>
              </a:rPr>
              <a:t>Breeding value to breeder</a:t>
            </a: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27756" y="4082635"/>
            <a:ext cx="713080" cy="53412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20586" y="3505193"/>
            <a:ext cx="907170" cy="67950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566488" y="2352374"/>
            <a:ext cx="528554" cy="605904"/>
          </a:xfrm>
          <a:prstGeom prst="rect">
            <a:avLst/>
          </a:prstGeom>
        </p:spPr>
      </p:pic>
      <p:sp>
        <p:nvSpPr>
          <p:cNvPr id="33" name="Notched Right Arrow 32"/>
          <p:cNvSpPr/>
          <p:nvPr/>
        </p:nvSpPr>
        <p:spPr bwMode="auto">
          <a:xfrm rot="7196562" flipV="1">
            <a:off x="3103424" y="3226438"/>
            <a:ext cx="681131" cy="159324"/>
          </a:xfrm>
          <a:prstGeom prst="notched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latin typeface="Times New Roman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254166" y="3527668"/>
            <a:ext cx="1224200" cy="248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013" dirty="0"/>
              <a:t>Genomic test</a:t>
            </a:r>
          </a:p>
        </p:txBody>
      </p:sp>
      <p:sp>
        <p:nvSpPr>
          <p:cNvPr id="35" name="Notched Right Arrow 34"/>
          <p:cNvSpPr/>
          <p:nvPr/>
        </p:nvSpPr>
        <p:spPr bwMode="auto">
          <a:xfrm rot="2086778">
            <a:off x="2892002" y="4888609"/>
            <a:ext cx="930684" cy="362947"/>
          </a:xfrm>
          <a:prstGeom prst="notched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latin typeface="Times New Roman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898703" y="1400164"/>
            <a:ext cx="199822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latin typeface="Calibri" panose="020F0502020204030204" pitchFamily="34" charset="0"/>
              </a:rPr>
              <a:t>Breeders collect measurements</a:t>
            </a:r>
          </a:p>
          <a:p>
            <a:r>
              <a:rPr lang="en-US" sz="1500" dirty="0">
                <a:solidFill>
                  <a:srgbClr val="0000FF"/>
                </a:solidFill>
                <a:latin typeface="Calibri" panose="020F0502020204030204" pitchFamily="34" charset="0"/>
              </a:rPr>
              <a:t>   …and a tissue sample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1DAB4C-844A-48E4-809E-8A29723AB420}"/>
              </a:ext>
            </a:extLst>
          </p:cNvPr>
          <p:cNvSpPr txBox="1"/>
          <p:nvPr/>
        </p:nvSpPr>
        <p:spPr>
          <a:xfrm>
            <a:off x="457201" y="2315729"/>
            <a:ext cx="1172735" cy="24820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AU" sz="1013" dirty="0"/>
              <a:t>On farm traits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3509A71-C59D-47A3-AB2C-2F3451B7F2D3}"/>
              </a:ext>
            </a:extLst>
          </p:cNvPr>
          <p:cNvSpPr txBox="1"/>
          <p:nvPr/>
        </p:nvSpPr>
        <p:spPr>
          <a:xfrm>
            <a:off x="265144" y="3678550"/>
            <a:ext cx="1172735" cy="40408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AU" sz="1013" dirty="0"/>
              <a:t>Reference pop traits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3BD8AE8-088A-419F-A0C7-D582BA8BFF5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20586" y="4222535"/>
            <a:ext cx="810017" cy="547212"/>
          </a:xfrm>
          <a:prstGeom prst="rect">
            <a:avLst/>
          </a:prstGeom>
        </p:spPr>
      </p:pic>
      <p:pic>
        <p:nvPicPr>
          <p:cNvPr id="44" name="Picture 43" descr="C:\Users\rhergen4\AppData\Local\Temp\msohtmlclip1\02\clip_image004.png">
            <a:extLst>
              <a:ext uri="{FF2B5EF4-FFF2-40B4-BE49-F238E27FC236}">
                <a16:creationId xmlns:a16="http://schemas.microsoft.com/office/drawing/2014/main" id="{04331D2B-E0A5-4C59-B94A-1330227DC97E}"/>
              </a:ext>
            </a:extLst>
          </p:cNvPr>
          <p:cNvPicPr/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2509" y="4814527"/>
            <a:ext cx="846169" cy="530915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Notched Right Arrow 23">
            <a:extLst>
              <a:ext uri="{FF2B5EF4-FFF2-40B4-BE49-F238E27FC236}">
                <a16:creationId xmlns:a16="http://schemas.microsoft.com/office/drawing/2014/main" id="{7B060787-3DD8-4F9A-B8B1-3D7F3384FB9A}"/>
              </a:ext>
            </a:extLst>
          </p:cNvPr>
          <p:cNvSpPr/>
          <p:nvPr/>
        </p:nvSpPr>
        <p:spPr bwMode="auto">
          <a:xfrm>
            <a:off x="139309" y="4428249"/>
            <a:ext cx="1187082" cy="820910"/>
          </a:xfrm>
          <a:prstGeom prst="notched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7691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1331640" y="1124744"/>
            <a:ext cx="8445174" cy="38884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007549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AU" sz="2400" b="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</a:p>
          <a:p>
            <a:endParaRPr lang="en-AU" sz="2400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AU" sz="2400" b="0" dirty="0">
                <a:latin typeface="Calibri" panose="020F0502020204030204" pitchFamily="34" charset="0"/>
                <a:cs typeface="Calibri" panose="020F0502020204030204" pitchFamily="34" charset="0"/>
              </a:rPr>
              <a:t>		maternal behaviour</a:t>
            </a:r>
          </a:p>
          <a:p>
            <a:r>
              <a:rPr lang="en-AU" sz="2400" b="0" dirty="0">
                <a:latin typeface="Calibri" panose="020F0502020204030204" pitchFamily="34" charset="0"/>
                <a:cs typeface="Calibri" panose="020F0502020204030204" pitchFamily="34" charset="0"/>
              </a:rPr>
              <a:t>		lambing ease</a:t>
            </a:r>
          </a:p>
          <a:p>
            <a:r>
              <a:rPr lang="en-AU" sz="2400" b="0" dirty="0">
                <a:latin typeface="Calibri" panose="020F0502020204030204" pitchFamily="34" charset="0"/>
                <a:cs typeface="Calibri" panose="020F0502020204030204" pitchFamily="34" charset="0"/>
              </a:rPr>
              <a:t>		condition score</a:t>
            </a:r>
          </a:p>
          <a:p>
            <a:r>
              <a:rPr lang="en-AU" sz="2400" b="0" dirty="0">
                <a:latin typeface="Calibri" panose="020F0502020204030204" pitchFamily="34" charset="0"/>
                <a:cs typeface="Calibri" panose="020F0502020204030204" pitchFamily="34" charset="0"/>
              </a:rPr>
              <a:t>		parasites</a:t>
            </a:r>
          </a:p>
          <a:p>
            <a:r>
              <a:rPr lang="en-AU" sz="2400" b="0" dirty="0">
                <a:latin typeface="Calibri" panose="020F0502020204030204" pitchFamily="34" charset="0"/>
                <a:cs typeface="Calibri" panose="020F0502020204030204" pitchFamily="34" charset="0"/>
              </a:rPr>
              <a:t>		fly strike</a:t>
            </a:r>
          </a:p>
          <a:p>
            <a:endParaRPr lang="en-AU" sz="2400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AU" sz="2400" b="0" dirty="0">
                <a:latin typeface="Calibri" panose="020F0502020204030204" pitchFamily="34" charset="0"/>
                <a:cs typeface="Calibri" panose="020F0502020204030204" pitchFamily="34" charset="0"/>
              </a:rPr>
              <a:t>Resilience traits</a:t>
            </a:r>
          </a:p>
          <a:p>
            <a:endParaRPr lang="en-AU" sz="2400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AU" sz="2400" b="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</a:p>
          <a:p>
            <a:endParaRPr lang="en-AU" sz="2400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C2416EA-47D7-446F-9B9D-8DCC6686B95A}"/>
              </a:ext>
            </a:extLst>
          </p:cNvPr>
          <p:cNvSpPr txBox="1">
            <a:spLocks/>
          </p:cNvSpPr>
          <p:nvPr/>
        </p:nvSpPr>
        <p:spPr bwMode="auto">
          <a:xfrm>
            <a:off x="457200" y="274638"/>
            <a:ext cx="8229600" cy="511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C00000"/>
                </a:solidFill>
                <a:latin typeface="Calibri" panose="020F0502020204030204" pitchFamily="34" charset="0"/>
                <a:ea typeface="+mj-ea"/>
                <a:cs typeface="Lucida Sans Unicode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l"/>
            <a:r>
              <a:rPr lang="en-AU" kern="0" dirty="0"/>
              <a:t>Resource Flock       What is Next?</a:t>
            </a:r>
          </a:p>
        </p:txBody>
      </p:sp>
    </p:spTree>
    <p:extLst>
      <p:ext uri="{BB962C8B-B14F-4D97-AF65-F5344CB8AC3E}">
        <p14:creationId xmlns:p14="http://schemas.microsoft.com/office/powerpoint/2010/main" val="5439903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EE22AC-620A-4E0E-82DE-DD27EA13C1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Advantages of a genomic reference population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5A102E-7523-4780-AF7E-27ECB105DF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AU" sz="2400" dirty="0"/>
              <a:t>Predicting young breeding stock in the studs</a:t>
            </a:r>
          </a:p>
          <a:p>
            <a:endParaRPr lang="en-AU" sz="2400" dirty="0"/>
          </a:p>
          <a:p>
            <a:r>
              <a:rPr lang="en-AU" sz="2400" dirty="0"/>
              <a:t>Predicting young breeding stock in multipliers</a:t>
            </a:r>
          </a:p>
          <a:p>
            <a:endParaRPr lang="en-AU" sz="2400" dirty="0"/>
          </a:p>
          <a:p>
            <a:r>
              <a:rPr lang="en-AU" sz="2400" dirty="0"/>
              <a:t>Predicting commercial animals</a:t>
            </a:r>
          </a:p>
          <a:p>
            <a:pPr lvl="1"/>
            <a:r>
              <a:rPr lang="en-AU" sz="2100" dirty="0"/>
              <a:t>Replacement ewes</a:t>
            </a:r>
          </a:p>
          <a:p>
            <a:pPr lvl="1"/>
            <a:r>
              <a:rPr lang="en-AU" sz="2100" dirty="0"/>
              <a:t>Lambs in supply chains</a:t>
            </a:r>
          </a:p>
          <a:p>
            <a:pPr lvl="1"/>
            <a:r>
              <a:rPr lang="en-AU" sz="2100" dirty="0"/>
              <a:t>Crossbreds</a:t>
            </a:r>
          </a:p>
          <a:p>
            <a:pPr lvl="1"/>
            <a:r>
              <a:rPr lang="en-AU" sz="2100" dirty="0"/>
              <a:t>Across breed types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AAA9B6-EBA8-4B4F-BAEC-4DE2DA43FB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46302"/>
            <a:ext cx="778413" cy="778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236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EE22AC-620A-4E0E-82DE-DD27EA13C1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413" y="124757"/>
            <a:ext cx="8600089" cy="948668"/>
          </a:xfrm>
        </p:spPr>
        <p:txBody>
          <a:bodyPr/>
          <a:lstStyle/>
          <a:p>
            <a:r>
              <a:rPr lang="en-AU" dirty="0"/>
              <a:t>Further advantages of a reference population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5A102E-7523-4780-AF7E-27ECB105DF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r>
              <a:rPr lang="en-AU" sz="2400" dirty="0"/>
              <a:t>Progeny testing of sires</a:t>
            </a:r>
          </a:p>
          <a:p>
            <a:pPr lvl="1"/>
            <a:endParaRPr lang="en-AU" sz="2400" dirty="0"/>
          </a:p>
          <a:p>
            <a:pPr lvl="1"/>
            <a:r>
              <a:rPr lang="en-AU" sz="2400" dirty="0"/>
              <a:t>Linking flocks</a:t>
            </a:r>
          </a:p>
          <a:p>
            <a:pPr lvl="1"/>
            <a:endParaRPr lang="en-AU" sz="2400" dirty="0"/>
          </a:p>
          <a:p>
            <a:pPr lvl="1"/>
            <a:r>
              <a:rPr lang="en-AU" sz="2400" dirty="0"/>
              <a:t>Estimation of genetic parameters for new traits</a:t>
            </a:r>
          </a:p>
          <a:p>
            <a:pPr lvl="1"/>
            <a:endParaRPr lang="en-AU" sz="2400" dirty="0"/>
          </a:p>
          <a:p>
            <a:pPr lvl="1"/>
            <a:r>
              <a:rPr lang="en-AU" sz="2400" dirty="0"/>
              <a:t>Overlay projects</a:t>
            </a:r>
          </a:p>
          <a:p>
            <a:pPr lvl="1"/>
            <a:endParaRPr lang="en-AU" sz="2100" dirty="0"/>
          </a:p>
          <a:p>
            <a:pPr lvl="1"/>
            <a:endParaRPr lang="en-AU" sz="2100" dirty="0"/>
          </a:p>
          <a:p>
            <a:endParaRPr lang="en-AU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F67A027-BFD1-4A97-BCFE-D29A7F7175A4}"/>
              </a:ext>
            </a:extLst>
          </p:cNvPr>
          <p:cNvSpPr txBox="1"/>
          <p:nvPr/>
        </p:nvSpPr>
        <p:spPr>
          <a:xfrm>
            <a:off x="2267744" y="4577416"/>
            <a:ext cx="3384376" cy="58477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AU" sz="3200" dirty="0"/>
              <a:t>Who benefits?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129AF08-7662-4E14-8A91-50C7D2F33E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46302"/>
            <a:ext cx="778413" cy="778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4389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12F2A3A-F66D-45DE-82CD-69D5C2B642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1216459"/>
            <a:ext cx="5394548" cy="5394548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94CCACBC-5B5B-4304-AEA2-11EADB6F79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897" y="228491"/>
            <a:ext cx="8600089" cy="948668"/>
          </a:xfrm>
        </p:spPr>
        <p:txBody>
          <a:bodyPr/>
          <a:lstStyle/>
          <a:p>
            <a:r>
              <a:rPr lang="en-AU" dirty="0"/>
              <a:t>EBVs of sires with RF progeny, with and without RF data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583485-B2C0-42E7-A42D-79D99D87EF97}"/>
              </a:ext>
            </a:extLst>
          </p:cNvPr>
          <p:cNvSpPr txBox="1"/>
          <p:nvPr/>
        </p:nvSpPr>
        <p:spPr>
          <a:xfrm>
            <a:off x="3635896" y="5306070"/>
            <a:ext cx="39604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840 sires</a:t>
            </a:r>
          </a:p>
          <a:p>
            <a:endParaRPr lang="en-AU" dirty="0"/>
          </a:p>
          <a:p>
            <a:r>
              <a:rPr lang="en-AU" dirty="0"/>
              <a:t>ASBV  = all data</a:t>
            </a:r>
          </a:p>
          <a:p>
            <a:r>
              <a:rPr lang="en-AU" dirty="0"/>
              <a:t>Ex-INF = RF data since 2017 removed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9015263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E7AA48-C46E-4DA2-9E6A-C090D501C7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Accuracy increase of sires with RF progeny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0DB13CB-4635-4A17-A72C-15748A726F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644" y="980728"/>
            <a:ext cx="5473838" cy="547383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907308E-02D9-4EF3-9DAA-FD8655092EDF}"/>
              </a:ext>
            </a:extLst>
          </p:cNvPr>
          <p:cNvSpPr txBox="1"/>
          <p:nvPr/>
        </p:nvSpPr>
        <p:spPr>
          <a:xfrm>
            <a:off x="3635896" y="5105733"/>
            <a:ext cx="39604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840 sires</a:t>
            </a:r>
          </a:p>
          <a:p>
            <a:endParaRPr lang="en-AU" dirty="0"/>
          </a:p>
          <a:p>
            <a:r>
              <a:rPr lang="en-AU" dirty="0"/>
              <a:t>ASBV  = all data</a:t>
            </a:r>
          </a:p>
          <a:p>
            <a:r>
              <a:rPr lang="en-AU" dirty="0"/>
              <a:t>Ex-INF = RF data since 2017 removed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1824790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7B5D61-67A2-46B7-A377-C02EE379C4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441" y="-37771"/>
            <a:ext cx="8600089" cy="948668"/>
          </a:xfrm>
        </p:spPr>
        <p:txBody>
          <a:bodyPr/>
          <a:lstStyle/>
          <a:p>
            <a:r>
              <a:rPr lang="en-AU" dirty="0"/>
              <a:t>Current resource flock model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5BCB32F-8766-4222-94CD-D319F9AEC292}"/>
              </a:ext>
            </a:extLst>
          </p:cNvPr>
          <p:cNvSpPr txBox="1"/>
          <p:nvPr/>
        </p:nvSpPr>
        <p:spPr>
          <a:xfrm>
            <a:off x="1115616" y="1859571"/>
            <a:ext cx="2160240" cy="107721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AU" b="1" dirty="0"/>
              <a:t>Core Resource Flocks</a:t>
            </a:r>
          </a:p>
          <a:p>
            <a:r>
              <a:rPr lang="en-AU" sz="1200" dirty="0"/>
              <a:t>2400 ewes</a:t>
            </a:r>
          </a:p>
          <a:p>
            <a:r>
              <a:rPr lang="en-AU" sz="1200" dirty="0"/>
              <a:t>Kirby</a:t>
            </a:r>
          </a:p>
          <a:p>
            <a:r>
              <a:rPr lang="en-AU" sz="1200" dirty="0"/>
              <a:t>Katanning</a:t>
            </a:r>
          </a:p>
          <a:p>
            <a:r>
              <a:rPr lang="en-AU" sz="1200" dirty="0"/>
              <a:t>Temora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175DCDC-E484-458F-8974-BA5DDB85E761}"/>
              </a:ext>
            </a:extLst>
          </p:cNvPr>
          <p:cNvSpPr txBox="1"/>
          <p:nvPr/>
        </p:nvSpPr>
        <p:spPr>
          <a:xfrm>
            <a:off x="1115616" y="1177159"/>
            <a:ext cx="1728192" cy="33855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AU" dirty="0"/>
              <a:t>150 sires</a:t>
            </a: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6584B593-DC16-4DEF-9EE2-0FD503944420}"/>
              </a:ext>
            </a:extLst>
          </p:cNvPr>
          <p:cNvSpPr/>
          <p:nvPr/>
        </p:nvSpPr>
        <p:spPr>
          <a:xfrm rot="5400000">
            <a:off x="1521613" y="1572692"/>
            <a:ext cx="299053" cy="18509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ADC8FFA3-576F-4FBA-B31E-8D23A345766F}"/>
              </a:ext>
            </a:extLst>
          </p:cNvPr>
          <p:cNvSpPr/>
          <p:nvPr/>
        </p:nvSpPr>
        <p:spPr>
          <a:xfrm>
            <a:off x="3357308" y="2420888"/>
            <a:ext cx="565221" cy="2508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D570C5E-F194-4B9A-BCC2-A01C7E5C3645}"/>
              </a:ext>
            </a:extLst>
          </p:cNvPr>
          <p:cNvSpPr txBox="1"/>
          <p:nvPr/>
        </p:nvSpPr>
        <p:spPr>
          <a:xfrm>
            <a:off x="4175255" y="1814766"/>
            <a:ext cx="2089631" cy="120032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AU" dirty="0"/>
              <a:t>2000 lambs      </a:t>
            </a:r>
            <a:r>
              <a:rPr lang="en-AU" sz="1200" dirty="0"/>
              <a:t>13/sire    </a:t>
            </a:r>
            <a:endParaRPr lang="en-A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400" dirty="0">
                <a:solidFill>
                  <a:srgbClr val="0000FF"/>
                </a:solidFill>
              </a:rPr>
              <a:t>growth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400" dirty="0">
                <a:solidFill>
                  <a:srgbClr val="0000FF"/>
                </a:solidFill>
              </a:rPr>
              <a:t>methane/feed intake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400" dirty="0">
                <a:solidFill>
                  <a:srgbClr val="0000FF"/>
                </a:solidFill>
              </a:rPr>
              <a:t>eating quality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400" dirty="0">
                <a:solidFill>
                  <a:srgbClr val="0000FF"/>
                </a:solidFill>
              </a:rPr>
              <a:t>genotype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4FACEDB-7CE1-4A5D-B961-666EDE377A7C}"/>
              </a:ext>
            </a:extLst>
          </p:cNvPr>
          <p:cNvSpPr txBox="1"/>
          <p:nvPr/>
        </p:nvSpPr>
        <p:spPr>
          <a:xfrm>
            <a:off x="1230448" y="4024148"/>
            <a:ext cx="2160240" cy="70788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AU" b="1" dirty="0"/>
              <a:t>Satellite Flocks </a:t>
            </a:r>
          </a:p>
          <a:p>
            <a:r>
              <a:rPr lang="en-AU" sz="1200" dirty="0"/>
              <a:t>Commercial ewes</a:t>
            </a:r>
          </a:p>
          <a:p>
            <a:r>
              <a:rPr lang="en-AU" sz="1200" dirty="0"/>
              <a:t>Various commercial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48800B3-5815-44B4-802F-9363FBA33A7D}"/>
              </a:ext>
            </a:extLst>
          </p:cNvPr>
          <p:cNvSpPr txBox="1"/>
          <p:nvPr/>
        </p:nvSpPr>
        <p:spPr>
          <a:xfrm>
            <a:off x="1230448" y="3306789"/>
            <a:ext cx="1728192" cy="33855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AU" dirty="0"/>
              <a:t>other sires</a:t>
            </a: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2678FE22-90D2-4E3C-87E5-5E8F6A138F70}"/>
              </a:ext>
            </a:extLst>
          </p:cNvPr>
          <p:cNvSpPr/>
          <p:nvPr/>
        </p:nvSpPr>
        <p:spPr>
          <a:xfrm rot="5400000">
            <a:off x="1737638" y="3743119"/>
            <a:ext cx="299053" cy="18509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F9B14F43-E592-4F94-B809-2C33A7B6FA69}"/>
              </a:ext>
            </a:extLst>
          </p:cNvPr>
          <p:cNvSpPr/>
          <p:nvPr/>
        </p:nvSpPr>
        <p:spPr>
          <a:xfrm>
            <a:off x="3442553" y="4293096"/>
            <a:ext cx="565221" cy="33543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0E54817-B1CC-4BED-AF2E-833E9A11F82E}"/>
              </a:ext>
            </a:extLst>
          </p:cNvPr>
          <p:cNvSpPr txBox="1"/>
          <p:nvPr/>
        </p:nvSpPr>
        <p:spPr>
          <a:xfrm>
            <a:off x="4111141" y="4002620"/>
            <a:ext cx="2089631" cy="76944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AU" dirty="0"/>
              <a:t>1000 lambs    </a:t>
            </a:r>
            <a:r>
              <a:rPr lang="en-AU" sz="1200" dirty="0"/>
              <a:t>5-20/sire   </a:t>
            </a:r>
            <a:endParaRPr lang="en-A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400" dirty="0">
                <a:solidFill>
                  <a:srgbClr val="0000FF"/>
                </a:solidFill>
              </a:rPr>
              <a:t>eating</a:t>
            </a:r>
            <a:r>
              <a:rPr lang="en-AU" sz="1400" dirty="0"/>
              <a:t> quality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400" dirty="0">
                <a:solidFill>
                  <a:srgbClr val="0000FF"/>
                </a:solidFill>
              </a:rPr>
              <a:t>genotype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96D9B94-1C0B-40F3-9445-1A82FECB2484}"/>
              </a:ext>
            </a:extLst>
          </p:cNvPr>
          <p:cNvSpPr txBox="1"/>
          <p:nvPr/>
        </p:nvSpPr>
        <p:spPr>
          <a:xfrm>
            <a:off x="1274023" y="5282271"/>
            <a:ext cx="2160240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AU" b="1" dirty="0"/>
              <a:t>Breeder Flocks </a:t>
            </a:r>
          </a:p>
          <a:p>
            <a:r>
              <a:rPr lang="en-AU" sz="1200" dirty="0"/>
              <a:t>2500 breeder ewes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EC3FE97-D83D-4800-B308-75A26A2E6850}"/>
              </a:ext>
            </a:extLst>
          </p:cNvPr>
          <p:cNvSpPr txBox="1"/>
          <p:nvPr/>
        </p:nvSpPr>
        <p:spPr>
          <a:xfrm>
            <a:off x="4157207" y="5132584"/>
            <a:ext cx="2089631" cy="76944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AU" dirty="0"/>
              <a:t>2500 ewes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400" dirty="0">
                <a:solidFill>
                  <a:schemeClr val="tx1"/>
                </a:solidFill>
              </a:rPr>
              <a:t>Repro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400" dirty="0">
                <a:solidFill>
                  <a:schemeClr val="tx1"/>
                </a:solidFill>
              </a:rPr>
              <a:t>geno</a:t>
            </a:r>
            <a:r>
              <a:rPr lang="en-AU" sz="1400" dirty="0">
                <a:solidFill>
                  <a:srgbClr val="0000FF"/>
                </a:solidFill>
              </a:rPr>
              <a:t>type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C487077-69C5-4212-A6D5-CBECDB673A0E}"/>
              </a:ext>
            </a:extLst>
          </p:cNvPr>
          <p:cNvSpPr txBox="1"/>
          <p:nvPr/>
        </p:nvSpPr>
        <p:spPr>
          <a:xfrm>
            <a:off x="6922402" y="741620"/>
            <a:ext cx="14660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Investment:</a:t>
            </a:r>
          </a:p>
        </p:txBody>
      </p:sp>
      <p:sp>
        <p:nvSpPr>
          <p:cNvPr id="21" name="Arrow: Right 20">
            <a:extLst>
              <a:ext uri="{FF2B5EF4-FFF2-40B4-BE49-F238E27FC236}">
                <a16:creationId xmlns:a16="http://schemas.microsoft.com/office/drawing/2014/main" id="{AF4AF22C-A556-4C32-9E8C-CFBDD815D76A}"/>
              </a:ext>
            </a:extLst>
          </p:cNvPr>
          <p:cNvSpPr/>
          <p:nvPr/>
        </p:nvSpPr>
        <p:spPr>
          <a:xfrm>
            <a:off x="3463267" y="5391901"/>
            <a:ext cx="565221" cy="2508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F64F4BC-7C8A-44D1-AD77-1089F88FD7D4}"/>
              </a:ext>
            </a:extLst>
          </p:cNvPr>
          <p:cNvSpPr txBox="1"/>
          <p:nvPr/>
        </p:nvSpPr>
        <p:spPr>
          <a:xfrm>
            <a:off x="6880855" y="1124744"/>
            <a:ext cx="648072" cy="3385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AU" dirty="0"/>
              <a:t>MLA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3B169C6-B80A-437E-BC76-DDE150D53C6C}"/>
              </a:ext>
            </a:extLst>
          </p:cNvPr>
          <p:cNvSpPr txBox="1"/>
          <p:nvPr/>
        </p:nvSpPr>
        <p:spPr>
          <a:xfrm>
            <a:off x="7579002" y="1124744"/>
            <a:ext cx="953438" cy="33855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AU" dirty="0"/>
              <a:t>breeder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277DE483-8E08-46D0-A55C-4CB2D08F1B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2200" y="1844824"/>
            <a:ext cx="2089632" cy="123374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1FD3664-746E-45D8-95A9-A4AD2A0D8F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2200" y="4797152"/>
            <a:ext cx="1982496" cy="117049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FD97B5F-6147-4DA2-9FDD-391D0E9566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2200" y="3601568"/>
            <a:ext cx="1982496" cy="1170493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D79F0454-7C6B-4674-B1BE-E2E3E95F0306}"/>
              </a:ext>
            </a:extLst>
          </p:cNvPr>
          <p:cNvSpPr txBox="1"/>
          <p:nvPr/>
        </p:nvSpPr>
        <p:spPr>
          <a:xfrm>
            <a:off x="8532630" y="2402567"/>
            <a:ext cx="6113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83%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7078E6B-2BA6-40D2-91E3-FACC1B15ABEB}"/>
              </a:ext>
            </a:extLst>
          </p:cNvPr>
          <p:cNvSpPr txBox="1"/>
          <p:nvPr/>
        </p:nvSpPr>
        <p:spPr>
          <a:xfrm>
            <a:off x="8532440" y="5178750"/>
            <a:ext cx="6113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5 %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670BFFAF-6D76-4D18-BA73-B6B58530BB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046302"/>
            <a:ext cx="778413" cy="778413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69FD9FE8-64C0-4624-AB24-CC24FFC0B82C}"/>
              </a:ext>
            </a:extLst>
          </p:cNvPr>
          <p:cNvSpPr txBox="1"/>
          <p:nvPr/>
        </p:nvSpPr>
        <p:spPr>
          <a:xfrm>
            <a:off x="8426704" y="4123819"/>
            <a:ext cx="6113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12%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3BA32B9-F88A-4DE6-B5D6-9124D4C2E8D7}"/>
              </a:ext>
            </a:extLst>
          </p:cNvPr>
          <p:cNvSpPr txBox="1"/>
          <p:nvPr/>
        </p:nvSpPr>
        <p:spPr>
          <a:xfrm>
            <a:off x="8444130" y="1906157"/>
            <a:ext cx="6667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dirty="0"/>
              <a:t>% budget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74F44DA-FCD2-4981-97CB-4E4E7848C61C}"/>
              </a:ext>
            </a:extLst>
          </p:cNvPr>
          <p:cNvSpPr txBox="1"/>
          <p:nvPr/>
        </p:nvSpPr>
        <p:spPr>
          <a:xfrm>
            <a:off x="1806512" y="1495961"/>
            <a:ext cx="4201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AI</a:t>
            </a:r>
          </a:p>
        </p:txBody>
      </p:sp>
    </p:spTree>
    <p:extLst>
      <p:ext uri="{BB962C8B-B14F-4D97-AF65-F5344CB8AC3E}">
        <p14:creationId xmlns:p14="http://schemas.microsoft.com/office/powerpoint/2010/main" val="41421851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7B5D61-67A2-46B7-A377-C02EE379C4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143" y="81779"/>
            <a:ext cx="8600089" cy="948668"/>
          </a:xfrm>
        </p:spPr>
        <p:txBody>
          <a:bodyPr/>
          <a:lstStyle/>
          <a:p>
            <a:r>
              <a:rPr lang="en-AU" dirty="0"/>
              <a:t>Possible next resource flock model</a:t>
            </a:r>
            <a:br>
              <a:rPr lang="en-AU" dirty="0"/>
            </a:br>
            <a:endParaRPr lang="en-AU" dirty="0">
              <a:solidFill>
                <a:srgbClr val="0000FF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5BCB32F-8766-4222-94CD-D319F9AEC292}"/>
              </a:ext>
            </a:extLst>
          </p:cNvPr>
          <p:cNvSpPr txBox="1"/>
          <p:nvPr/>
        </p:nvSpPr>
        <p:spPr>
          <a:xfrm>
            <a:off x="1115616" y="1859571"/>
            <a:ext cx="2160240" cy="107721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AU" b="1" dirty="0"/>
              <a:t>Core Resource Flocks</a:t>
            </a:r>
          </a:p>
          <a:p>
            <a:r>
              <a:rPr lang="en-AU" sz="1200" dirty="0">
                <a:highlight>
                  <a:srgbClr val="00FF00"/>
                </a:highlight>
              </a:rPr>
              <a:t>3400 ewes</a:t>
            </a:r>
          </a:p>
          <a:p>
            <a:r>
              <a:rPr lang="en-AU" sz="1200" dirty="0"/>
              <a:t>Kirby</a:t>
            </a:r>
          </a:p>
          <a:p>
            <a:r>
              <a:rPr lang="en-AU" sz="1200" dirty="0"/>
              <a:t>Katanning  </a:t>
            </a:r>
          </a:p>
          <a:p>
            <a:r>
              <a:rPr lang="en-AU" sz="1200" dirty="0"/>
              <a:t>Temora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175DCDC-E484-458F-8974-BA5DDB85E761}"/>
              </a:ext>
            </a:extLst>
          </p:cNvPr>
          <p:cNvSpPr txBox="1"/>
          <p:nvPr/>
        </p:nvSpPr>
        <p:spPr>
          <a:xfrm>
            <a:off x="1115616" y="1177159"/>
            <a:ext cx="1728192" cy="33855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AU" dirty="0"/>
              <a:t>150 sires</a:t>
            </a: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6584B593-DC16-4DEF-9EE2-0FD503944420}"/>
              </a:ext>
            </a:extLst>
          </p:cNvPr>
          <p:cNvSpPr/>
          <p:nvPr/>
        </p:nvSpPr>
        <p:spPr>
          <a:xfrm rot="5400000">
            <a:off x="1521613" y="1572692"/>
            <a:ext cx="299053" cy="18509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ADC8FFA3-576F-4FBA-B31E-8D23A345766F}"/>
              </a:ext>
            </a:extLst>
          </p:cNvPr>
          <p:cNvSpPr/>
          <p:nvPr/>
        </p:nvSpPr>
        <p:spPr>
          <a:xfrm>
            <a:off x="3357308" y="2420888"/>
            <a:ext cx="565221" cy="2508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D570C5E-F194-4B9A-BCC2-A01C7E5C3645}"/>
              </a:ext>
            </a:extLst>
          </p:cNvPr>
          <p:cNvSpPr txBox="1"/>
          <p:nvPr/>
        </p:nvSpPr>
        <p:spPr>
          <a:xfrm>
            <a:off x="4114693" y="1333789"/>
            <a:ext cx="2089631" cy="120032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AU" dirty="0"/>
              <a:t>1500  lambs     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400" dirty="0">
                <a:solidFill>
                  <a:srgbClr val="0000FF"/>
                </a:solidFill>
              </a:rPr>
              <a:t>growth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400" dirty="0">
                <a:solidFill>
                  <a:srgbClr val="0000FF"/>
                </a:solidFill>
              </a:rPr>
              <a:t>methane/feed intake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400" dirty="0">
                <a:solidFill>
                  <a:srgbClr val="0000FF"/>
                </a:solidFill>
              </a:rPr>
              <a:t>eating quality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400" dirty="0">
                <a:solidFill>
                  <a:srgbClr val="0000FF"/>
                </a:solidFill>
              </a:rPr>
              <a:t>genotype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4FACEDB-7CE1-4A5D-B961-666EDE377A7C}"/>
              </a:ext>
            </a:extLst>
          </p:cNvPr>
          <p:cNvSpPr txBox="1"/>
          <p:nvPr/>
        </p:nvSpPr>
        <p:spPr>
          <a:xfrm>
            <a:off x="1230448" y="4024148"/>
            <a:ext cx="2160240" cy="107721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AU" b="1" dirty="0"/>
              <a:t>Satellite Flocks </a:t>
            </a:r>
          </a:p>
          <a:p>
            <a:r>
              <a:rPr lang="en-AU" sz="1200" dirty="0"/>
              <a:t>Commercial ewes</a:t>
            </a:r>
          </a:p>
          <a:p>
            <a:r>
              <a:rPr lang="en-AU" sz="1200" dirty="0"/>
              <a:t>Various commercial</a:t>
            </a:r>
          </a:p>
          <a:p>
            <a:endParaRPr lang="en-AU" sz="1200" dirty="0"/>
          </a:p>
          <a:p>
            <a:r>
              <a:rPr lang="en-AU" sz="1200" dirty="0">
                <a:highlight>
                  <a:srgbClr val="00FF00"/>
                </a:highlight>
              </a:rPr>
              <a:t>AMSEA?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48800B3-5815-44B4-802F-9363FBA33A7D}"/>
              </a:ext>
            </a:extLst>
          </p:cNvPr>
          <p:cNvSpPr txBox="1"/>
          <p:nvPr/>
        </p:nvSpPr>
        <p:spPr>
          <a:xfrm>
            <a:off x="1230448" y="3346832"/>
            <a:ext cx="1728192" cy="33855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AU" dirty="0"/>
              <a:t>other sires</a:t>
            </a: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2678FE22-90D2-4E3C-87E5-5E8F6A138F70}"/>
              </a:ext>
            </a:extLst>
          </p:cNvPr>
          <p:cNvSpPr/>
          <p:nvPr/>
        </p:nvSpPr>
        <p:spPr>
          <a:xfrm rot="5400000">
            <a:off x="1737638" y="3743119"/>
            <a:ext cx="299053" cy="18509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F9B14F43-E592-4F94-B809-2C33A7B6FA69}"/>
              </a:ext>
            </a:extLst>
          </p:cNvPr>
          <p:cNvSpPr/>
          <p:nvPr/>
        </p:nvSpPr>
        <p:spPr>
          <a:xfrm>
            <a:off x="3442553" y="4293096"/>
            <a:ext cx="565221" cy="33543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0E54817-B1CC-4BED-AF2E-833E9A11F82E}"/>
              </a:ext>
            </a:extLst>
          </p:cNvPr>
          <p:cNvSpPr txBox="1"/>
          <p:nvPr/>
        </p:nvSpPr>
        <p:spPr>
          <a:xfrm>
            <a:off x="4125042" y="3871419"/>
            <a:ext cx="2089631" cy="76944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AU" dirty="0"/>
              <a:t>lambs     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400" dirty="0">
                <a:solidFill>
                  <a:srgbClr val="0000FF"/>
                </a:solidFill>
              </a:rPr>
              <a:t>eating</a:t>
            </a:r>
            <a:r>
              <a:rPr lang="en-AU" sz="1400" dirty="0"/>
              <a:t> quality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400" dirty="0">
                <a:solidFill>
                  <a:srgbClr val="0000FF"/>
                </a:solidFill>
              </a:rPr>
              <a:t>genotype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96D9B94-1C0B-40F3-9445-1A82FECB2484}"/>
              </a:ext>
            </a:extLst>
          </p:cNvPr>
          <p:cNvSpPr txBox="1"/>
          <p:nvPr/>
        </p:nvSpPr>
        <p:spPr>
          <a:xfrm>
            <a:off x="1285584" y="5527213"/>
            <a:ext cx="2160240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AU" b="1" dirty="0"/>
              <a:t>Breeder Flocks </a:t>
            </a:r>
          </a:p>
          <a:p>
            <a:r>
              <a:rPr lang="en-AU" sz="1200" dirty="0"/>
              <a:t>2500 breeder ewes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EC3FE97-D83D-4800-B308-75A26A2E6850}"/>
              </a:ext>
            </a:extLst>
          </p:cNvPr>
          <p:cNvSpPr txBox="1"/>
          <p:nvPr/>
        </p:nvSpPr>
        <p:spPr>
          <a:xfrm>
            <a:off x="4124946" y="5593440"/>
            <a:ext cx="2089631" cy="76944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AU" dirty="0"/>
              <a:t>2500 ewes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400" dirty="0">
                <a:solidFill>
                  <a:schemeClr val="tx1"/>
                </a:solidFill>
              </a:rPr>
              <a:t>Repro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400" dirty="0">
                <a:solidFill>
                  <a:schemeClr val="tx1"/>
                </a:solidFill>
              </a:rPr>
              <a:t>geno</a:t>
            </a:r>
            <a:r>
              <a:rPr lang="en-AU" sz="1400" dirty="0">
                <a:solidFill>
                  <a:srgbClr val="0000FF"/>
                </a:solidFill>
              </a:rPr>
              <a:t>type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29D096C-436E-47D9-8083-C69E7EFF0710}"/>
              </a:ext>
            </a:extLst>
          </p:cNvPr>
          <p:cNvSpPr txBox="1"/>
          <p:nvPr/>
        </p:nvSpPr>
        <p:spPr>
          <a:xfrm>
            <a:off x="4114693" y="2552068"/>
            <a:ext cx="2089631" cy="120032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AU" dirty="0"/>
              <a:t>1500 ewe progeny    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400" dirty="0">
                <a:solidFill>
                  <a:srgbClr val="0000FF"/>
                </a:solidFill>
              </a:rPr>
              <a:t>Reproduction x3</a:t>
            </a:r>
            <a:endParaRPr lang="en-AU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400" dirty="0">
                <a:solidFill>
                  <a:srgbClr val="0000FF"/>
                </a:solidFill>
              </a:rPr>
              <a:t>Maternal x3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400" dirty="0">
                <a:solidFill>
                  <a:srgbClr val="0000FF"/>
                </a:solidFill>
              </a:rPr>
              <a:t>methane/feed intake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400" dirty="0">
                <a:solidFill>
                  <a:srgbClr val="0000FF"/>
                </a:solidFill>
              </a:rPr>
              <a:t>genotype</a:t>
            </a:r>
          </a:p>
        </p:txBody>
      </p:sp>
      <p:sp>
        <p:nvSpPr>
          <p:cNvPr id="24" name="Arrow: Right 23">
            <a:extLst>
              <a:ext uri="{FF2B5EF4-FFF2-40B4-BE49-F238E27FC236}">
                <a16:creationId xmlns:a16="http://schemas.microsoft.com/office/drawing/2014/main" id="{2628147B-503A-47B0-84A4-24EC936343E3}"/>
              </a:ext>
            </a:extLst>
          </p:cNvPr>
          <p:cNvSpPr/>
          <p:nvPr/>
        </p:nvSpPr>
        <p:spPr>
          <a:xfrm>
            <a:off x="3517661" y="5598670"/>
            <a:ext cx="565221" cy="2508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1425904-C985-499A-89F2-0A9534CCEC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46302"/>
            <a:ext cx="778413" cy="77841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9B098FF-E410-48F0-80D9-C5CE1E907A6B}"/>
              </a:ext>
            </a:extLst>
          </p:cNvPr>
          <p:cNvSpPr txBox="1"/>
          <p:nvPr/>
        </p:nvSpPr>
        <p:spPr>
          <a:xfrm>
            <a:off x="1806512" y="1495961"/>
            <a:ext cx="4201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AI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81D356D-3FD7-4519-8A45-3539247F4963}"/>
              </a:ext>
            </a:extLst>
          </p:cNvPr>
          <p:cNvSpPr txBox="1"/>
          <p:nvPr/>
        </p:nvSpPr>
        <p:spPr>
          <a:xfrm>
            <a:off x="3576400" y="2970768"/>
            <a:ext cx="5652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NM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EB5FC1C-8BFA-4786-ACB7-925C41114F06}"/>
              </a:ext>
            </a:extLst>
          </p:cNvPr>
          <p:cNvSpPr txBox="1"/>
          <p:nvPr/>
        </p:nvSpPr>
        <p:spPr>
          <a:xfrm>
            <a:off x="4141621" y="4624753"/>
            <a:ext cx="2091396" cy="89255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AU" sz="1400" dirty="0"/>
              <a:t>Ewe progeny    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200" dirty="0">
                <a:solidFill>
                  <a:srgbClr val="0000FF"/>
                </a:solidFill>
              </a:rPr>
              <a:t>Reproduction x3</a:t>
            </a:r>
            <a:endParaRPr lang="en-AU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200" dirty="0">
                <a:solidFill>
                  <a:srgbClr val="0000FF"/>
                </a:solidFill>
              </a:rPr>
              <a:t>Maternal x3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200" dirty="0">
                <a:solidFill>
                  <a:srgbClr val="0000FF"/>
                </a:solidFill>
              </a:rPr>
              <a:t>genotype</a:t>
            </a:r>
          </a:p>
        </p:txBody>
      </p:sp>
    </p:spTree>
    <p:extLst>
      <p:ext uri="{BB962C8B-B14F-4D97-AF65-F5344CB8AC3E}">
        <p14:creationId xmlns:p14="http://schemas.microsoft.com/office/powerpoint/2010/main" val="38801017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7B5D61-67A2-46B7-A377-C02EE379C4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143" y="81779"/>
            <a:ext cx="8600089" cy="948668"/>
          </a:xfrm>
        </p:spPr>
        <p:txBody>
          <a:bodyPr/>
          <a:lstStyle/>
          <a:p>
            <a:r>
              <a:rPr lang="en-AU" dirty="0"/>
              <a:t>Possible next resource flock model</a:t>
            </a:r>
            <a:br>
              <a:rPr lang="en-AU" dirty="0"/>
            </a:br>
            <a:r>
              <a:rPr lang="en-AU" dirty="0">
                <a:solidFill>
                  <a:srgbClr val="0000FF"/>
                </a:solidFill>
              </a:rPr>
              <a:t>note: strawman model only!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5BCB32F-8766-4222-94CD-D319F9AEC292}"/>
              </a:ext>
            </a:extLst>
          </p:cNvPr>
          <p:cNvSpPr txBox="1"/>
          <p:nvPr/>
        </p:nvSpPr>
        <p:spPr>
          <a:xfrm>
            <a:off x="1115616" y="1859571"/>
            <a:ext cx="2160240" cy="107721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AU" b="1" dirty="0"/>
              <a:t>Core Resource Flocks</a:t>
            </a:r>
          </a:p>
          <a:p>
            <a:r>
              <a:rPr lang="en-AU" sz="1200" dirty="0">
                <a:highlight>
                  <a:srgbClr val="00FF00"/>
                </a:highlight>
              </a:rPr>
              <a:t>3400 ewes</a:t>
            </a:r>
          </a:p>
          <a:p>
            <a:r>
              <a:rPr lang="en-AU" sz="1200" dirty="0"/>
              <a:t>Kirby</a:t>
            </a:r>
          </a:p>
          <a:p>
            <a:r>
              <a:rPr lang="en-AU" sz="1200" dirty="0"/>
              <a:t>Katanning  </a:t>
            </a:r>
          </a:p>
          <a:p>
            <a:r>
              <a:rPr lang="en-AU" sz="1200" dirty="0"/>
              <a:t>Temora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175DCDC-E484-458F-8974-BA5DDB85E761}"/>
              </a:ext>
            </a:extLst>
          </p:cNvPr>
          <p:cNvSpPr txBox="1"/>
          <p:nvPr/>
        </p:nvSpPr>
        <p:spPr>
          <a:xfrm>
            <a:off x="1115616" y="1177159"/>
            <a:ext cx="1728192" cy="33855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AU" dirty="0"/>
              <a:t>150 sires</a:t>
            </a: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6584B593-DC16-4DEF-9EE2-0FD503944420}"/>
              </a:ext>
            </a:extLst>
          </p:cNvPr>
          <p:cNvSpPr/>
          <p:nvPr/>
        </p:nvSpPr>
        <p:spPr>
          <a:xfrm rot="5400000">
            <a:off x="1521613" y="1572692"/>
            <a:ext cx="299053" cy="18509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ADC8FFA3-576F-4FBA-B31E-8D23A345766F}"/>
              </a:ext>
            </a:extLst>
          </p:cNvPr>
          <p:cNvSpPr/>
          <p:nvPr/>
        </p:nvSpPr>
        <p:spPr>
          <a:xfrm>
            <a:off x="3357308" y="2420888"/>
            <a:ext cx="565221" cy="2508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D570C5E-F194-4B9A-BCC2-A01C7E5C3645}"/>
              </a:ext>
            </a:extLst>
          </p:cNvPr>
          <p:cNvSpPr txBox="1"/>
          <p:nvPr/>
        </p:nvSpPr>
        <p:spPr>
          <a:xfrm>
            <a:off x="4114693" y="1333789"/>
            <a:ext cx="2089631" cy="120032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AU" dirty="0"/>
              <a:t>1500  lambs     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400" dirty="0">
                <a:solidFill>
                  <a:srgbClr val="0000FF"/>
                </a:solidFill>
              </a:rPr>
              <a:t>growth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400" dirty="0">
                <a:solidFill>
                  <a:srgbClr val="0000FF"/>
                </a:solidFill>
              </a:rPr>
              <a:t>methane/feed intake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400" dirty="0">
                <a:solidFill>
                  <a:srgbClr val="0000FF"/>
                </a:solidFill>
              </a:rPr>
              <a:t>eating quality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400" dirty="0">
                <a:solidFill>
                  <a:srgbClr val="0000FF"/>
                </a:solidFill>
              </a:rPr>
              <a:t>genotype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4FACEDB-7CE1-4A5D-B961-666EDE377A7C}"/>
              </a:ext>
            </a:extLst>
          </p:cNvPr>
          <p:cNvSpPr txBox="1"/>
          <p:nvPr/>
        </p:nvSpPr>
        <p:spPr>
          <a:xfrm>
            <a:off x="1230448" y="4024148"/>
            <a:ext cx="2160240" cy="107721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AU" b="1" dirty="0"/>
              <a:t>Satellite Flocks </a:t>
            </a:r>
          </a:p>
          <a:p>
            <a:r>
              <a:rPr lang="en-AU" sz="1200" dirty="0"/>
              <a:t>Commercial ewes</a:t>
            </a:r>
          </a:p>
          <a:p>
            <a:r>
              <a:rPr lang="en-AU" sz="1200" dirty="0"/>
              <a:t>Various commercial</a:t>
            </a:r>
          </a:p>
          <a:p>
            <a:endParaRPr lang="en-AU" sz="1200" dirty="0"/>
          </a:p>
          <a:p>
            <a:r>
              <a:rPr lang="en-AU" sz="1200" dirty="0">
                <a:highlight>
                  <a:srgbClr val="00FF00"/>
                </a:highlight>
              </a:rPr>
              <a:t>AMSEA?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48800B3-5815-44B4-802F-9363FBA33A7D}"/>
              </a:ext>
            </a:extLst>
          </p:cNvPr>
          <p:cNvSpPr txBox="1"/>
          <p:nvPr/>
        </p:nvSpPr>
        <p:spPr>
          <a:xfrm>
            <a:off x="1230448" y="3346832"/>
            <a:ext cx="1728192" cy="33855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AU" dirty="0"/>
              <a:t>other sires</a:t>
            </a: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2678FE22-90D2-4E3C-87E5-5E8F6A138F70}"/>
              </a:ext>
            </a:extLst>
          </p:cNvPr>
          <p:cNvSpPr/>
          <p:nvPr/>
        </p:nvSpPr>
        <p:spPr>
          <a:xfrm rot="5400000">
            <a:off x="1737638" y="3743119"/>
            <a:ext cx="299053" cy="18509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F9B14F43-E592-4F94-B809-2C33A7B6FA69}"/>
              </a:ext>
            </a:extLst>
          </p:cNvPr>
          <p:cNvSpPr/>
          <p:nvPr/>
        </p:nvSpPr>
        <p:spPr>
          <a:xfrm>
            <a:off x="3442553" y="4293096"/>
            <a:ext cx="565221" cy="33543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0E54817-B1CC-4BED-AF2E-833E9A11F82E}"/>
              </a:ext>
            </a:extLst>
          </p:cNvPr>
          <p:cNvSpPr txBox="1"/>
          <p:nvPr/>
        </p:nvSpPr>
        <p:spPr>
          <a:xfrm>
            <a:off x="4125042" y="3871419"/>
            <a:ext cx="2089631" cy="76944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AU" dirty="0"/>
              <a:t>lambs     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400" dirty="0">
                <a:solidFill>
                  <a:srgbClr val="0000FF"/>
                </a:solidFill>
              </a:rPr>
              <a:t>eating</a:t>
            </a:r>
            <a:r>
              <a:rPr lang="en-AU" sz="1400" dirty="0"/>
              <a:t> quality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400" dirty="0">
                <a:solidFill>
                  <a:srgbClr val="0000FF"/>
                </a:solidFill>
              </a:rPr>
              <a:t>genotype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96D9B94-1C0B-40F3-9445-1A82FECB2484}"/>
              </a:ext>
            </a:extLst>
          </p:cNvPr>
          <p:cNvSpPr txBox="1"/>
          <p:nvPr/>
        </p:nvSpPr>
        <p:spPr>
          <a:xfrm>
            <a:off x="1285584" y="5527213"/>
            <a:ext cx="2160240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AU" b="1" dirty="0"/>
              <a:t>Breeder Flocks </a:t>
            </a:r>
          </a:p>
          <a:p>
            <a:r>
              <a:rPr lang="en-AU" sz="1200" dirty="0"/>
              <a:t>2500 breeder ewes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EC3FE97-D83D-4800-B308-75A26A2E6850}"/>
              </a:ext>
            </a:extLst>
          </p:cNvPr>
          <p:cNvSpPr txBox="1"/>
          <p:nvPr/>
        </p:nvSpPr>
        <p:spPr>
          <a:xfrm>
            <a:off x="4124946" y="5593440"/>
            <a:ext cx="2089631" cy="76944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AU" dirty="0"/>
              <a:t>2500 ewes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400" dirty="0">
                <a:solidFill>
                  <a:schemeClr val="tx1"/>
                </a:solidFill>
              </a:rPr>
              <a:t>Repro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400" dirty="0">
                <a:solidFill>
                  <a:schemeClr val="tx1"/>
                </a:solidFill>
              </a:rPr>
              <a:t>geno</a:t>
            </a:r>
            <a:r>
              <a:rPr lang="en-AU" sz="1400" dirty="0">
                <a:solidFill>
                  <a:srgbClr val="0000FF"/>
                </a:solidFill>
              </a:rPr>
              <a:t>type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29D096C-436E-47D9-8083-C69E7EFF0710}"/>
              </a:ext>
            </a:extLst>
          </p:cNvPr>
          <p:cNvSpPr txBox="1"/>
          <p:nvPr/>
        </p:nvSpPr>
        <p:spPr>
          <a:xfrm>
            <a:off x="4114693" y="2552068"/>
            <a:ext cx="2089631" cy="120032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AU" dirty="0"/>
              <a:t>1500 ewe progeny    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400" dirty="0">
                <a:solidFill>
                  <a:srgbClr val="0000FF"/>
                </a:solidFill>
              </a:rPr>
              <a:t>Reproduction x3</a:t>
            </a:r>
            <a:endParaRPr lang="en-AU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400" dirty="0">
                <a:solidFill>
                  <a:srgbClr val="0000FF"/>
                </a:solidFill>
              </a:rPr>
              <a:t>Maternal x3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400" dirty="0">
                <a:solidFill>
                  <a:srgbClr val="0000FF"/>
                </a:solidFill>
              </a:rPr>
              <a:t>methane/feed intake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400" dirty="0">
                <a:solidFill>
                  <a:srgbClr val="0000FF"/>
                </a:solidFill>
              </a:rPr>
              <a:t>genotype</a:t>
            </a:r>
          </a:p>
        </p:txBody>
      </p:sp>
      <p:sp>
        <p:nvSpPr>
          <p:cNvPr id="24" name="Arrow: Right 23">
            <a:extLst>
              <a:ext uri="{FF2B5EF4-FFF2-40B4-BE49-F238E27FC236}">
                <a16:creationId xmlns:a16="http://schemas.microsoft.com/office/drawing/2014/main" id="{2628147B-503A-47B0-84A4-24EC936343E3}"/>
              </a:ext>
            </a:extLst>
          </p:cNvPr>
          <p:cNvSpPr/>
          <p:nvPr/>
        </p:nvSpPr>
        <p:spPr>
          <a:xfrm>
            <a:off x="3517661" y="5598670"/>
            <a:ext cx="565221" cy="2508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1425904-C985-499A-89F2-0A9534CCEC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46302"/>
            <a:ext cx="778413" cy="77841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6579DDE-FA2D-4A85-9F24-480B5B83747E}"/>
              </a:ext>
            </a:extLst>
          </p:cNvPr>
          <p:cNvSpPr txBox="1"/>
          <p:nvPr/>
        </p:nvSpPr>
        <p:spPr>
          <a:xfrm>
            <a:off x="6372200" y="267286"/>
            <a:ext cx="2448272" cy="33855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AU" dirty="0"/>
              <a:t>Co-investment model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9B098FF-E410-48F0-80D9-C5CE1E907A6B}"/>
              </a:ext>
            </a:extLst>
          </p:cNvPr>
          <p:cNvSpPr txBox="1"/>
          <p:nvPr/>
        </p:nvSpPr>
        <p:spPr>
          <a:xfrm>
            <a:off x="1806512" y="1495961"/>
            <a:ext cx="4201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AI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81D356D-3FD7-4519-8A45-3539247F4963}"/>
              </a:ext>
            </a:extLst>
          </p:cNvPr>
          <p:cNvSpPr txBox="1"/>
          <p:nvPr/>
        </p:nvSpPr>
        <p:spPr>
          <a:xfrm>
            <a:off x="3576400" y="2970768"/>
            <a:ext cx="5652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NM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DD37062-7978-4417-9793-5BE2393441D8}"/>
              </a:ext>
            </a:extLst>
          </p:cNvPr>
          <p:cNvSpPr txBox="1"/>
          <p:nvPr/>
        </p:nvSpPr>
        <p:spPr>
          <a:xfrm>
            <a:off x="7932417" y="923566"/>
            <a:ext cx="9899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~Cost per ram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EE75D70-473D-4AC4-A99D-6E4CC3903367}"/>
              </a:ext>
            </a:extLst>
          </p:cNvPr>
          <p:cNvSpPr txBox="1"/>
          <p:nvPr/>
        </p:nvSpPr>
        <p:spPr>
          <a:xfrm>
            <a:off x="7147391" y="1764218"/>
            <a:ext cx="8869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10 prog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41E3F23-57B4-45BF-9788-523A01DE5759}"/>
              </a:ext>
            </a:extLst>
          </p:cNvPr>
          <p:cNvSpPr txBox="1"/>
          <p:nvPr/>
        </p:nvSpPr>
        <p:spPr>
          <a:xfrm>
            <a:off x="7069488" y="2733857"/>
            <a:ext cx="8869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10+</a:t>
            </a:r>
          </a:p>
          <a:p>
            <a:r>
              <a:rPr lang="en-AU" dirty="0"/>
              <a:t>15 prog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08571DD-D6B3-4C15-A229-FCA317466288}"/>
              </a:ext>
            </a:extLst>
          </p:cNvPr>
          <p:cNvSpPr txBox="1"/>
          <p:nvPr/>
        </p:nvSpPr>
        <p:spPr>
          <a:xfrm>
            <a:off x="8024648" y="1801946"/>
            <a:ext cx="10801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$2,700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EEC431D-853D-4E5F-A150-767F7C642CE1}"/>
              </a:ext>
            </a:extLst>
          </p:cNvPr>
          <p:cNvSpPr txBox="1"/>
          <p:nvPr/>
        </p:nvSpPr>
        <p:spPr>
          <a:xfrm>
            <a:off x="8024648" y="2936789"/>
            <a:ext cx="10801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$6,500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6B34EB3-595E-4ED7-BCC7-14E0E04B74E8}"/>
              </a:ext>
            </a:extLst>
          </p:cNvPr>
          <p:cNvSpPr txBox="1"/>
          <p:nvPr/>
        </p:nvSpPr>
        <p:spPr>
          <a:xfrm>
            <a:off x="6987010" y="4104394"/>
            <a:ext cx="8869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10 prog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91D648F-C8A5-4CE6-BBE0-A5D6C0E06688}"/>
              </a:ext>
            </a:extLst>
          </p:cNvPr>
          <p:cNvSpPr txBox="1"/>
          <p:nvPr/>
        </p:nvSpPr>
        <p:spPr>
          <a:xfrm>
            <a:off x="7956473" y="4086863"/>
            <a:ext cx="10801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$1,800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423D530A-E73D-4DB7-8FB9-DAE09155B9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3848" y="709652"/>
            <a:ext cx="1576754" cy="927502"/>
          </a:xfrm>
          <a:prstGeom prst="rect">
            <a:avLst/>
          </a:prstGeom>
        </p:spPr>
      </p:pic>
      <p:sp>
        <p:nvSpPr>
          <p:cNvPr id="31" name="Arrow: Right 30">
            <a:extLst>
              <a:ext uri="{FF2B5EF4-FFF2-40B4-BE49-F238E27FC236}">
                <a16:creationId xmlns:a16="http://schemas.microsoft.com/office/drawing/2014/main" id="{01CD21E0-EDB1-4E55-8FC3-8B1A686A24B0}"/>
              </a:ext>
            </a:extLst>
          </p:cNvPr>
          <p:cNvSpPr/>
          <p:nvPr/>
        </p:nvSpPr>
        <p:spPr>
          <a:xfrm>
            <a:off x="6266984" y="1898443"/>
            <a:ext cx="572996" cy="11323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2" name="Arrow: Right 31">
            <a:extLst>
              <a:ext uri="{FF2B5EF4-FFF2-40B4-BE49-F238E27FC236}">
                <a16:creationId xmlns:a16="http://schemas.microsoft.com/office/drawing/2014/main" id="{62AAF822-8CED-4AB7-BB7B-C8C0DBA041D4}"/>
              </a:ext>
            </a:extLst>
          </p:cNvPr>
          <p:cNvSpPr/>
          <p:nvPr/>
        </p:nvSpPr>
        <p:spPr>
          <a:xfrm>
            <a:off x="6277612" y="4217056"/>
            <a:ext cx="572996" cy="11323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3" name="Arrow: Right 32">
            <a:extLst>
              <a:ext uri="{FF2B5EF4-FFF2-40B4-BE49-F238E27FC236}">
                <a16:creationId xmlns:a16="http://schemas.microsoft.com/office/drawing/2014/main" id="{19C978C4-4A60-4B39-ABC4-DAA4A791BA58}"/>
              </a:ext>
            </a:extLst>
          </p:cNvPr>
          <p:cNvSpPr/>
          <p:nvPr/>
        </p:nvSpPr>
        <p:spPr>
          <a:xfrm>
            <a:off x="6299108" y="3034452"/>
            <a:ext cx="572996" cy="11323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4" name="Arrow: Right 33">
            <a:extLst>
              <a:ext uri="{FF2B5EF4-FFF2-40B4-BE49-F238E27FC236}">
                <a16:creationId xmlns:a16="http://schemas.microsoft.com/office/drawing/2014/main" id="{E9E95982-B600-44C5-8994-C9D9B5424B83}"/>
              </a:ext>
            </a:extLst>
          </p:cNvPr>
          <p:cNvSpPr/>
          <p:nvPr/>
        </p:nvSpPr>
        <p:spPr>
          <a:xfrm rot="2749373">
            <a:off x="6111095" y="2510629"/>
            <a:ext cx="1143602" cy="11470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EB5FC1C-8BFA-4786-ACB7-925C41114F06}"/>
              </a:ext>
            </a:extLst>
          </p:cNvPr>
          <p:cNvSpPr txBox="1"/>
          <p:nvPr/>
        </p:nvSpPr>
        <p:spPr>
          <a:xfrm>
            <a:off x="4141621" y="4624753"/>
            <a:ext cx="2091396" cy="89255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AU" sz="1400" dirty="0"/>
              <a:t>Ewe progeny    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200" dirty="0">
                <a:solidFill>
                  <a:srgbClr val="0000FF"/>
                </a:solidFill>
              </a:rPr>
              <a:t>Reproduction x3</a:t>
            </a:r>
            <a:endParaRPr lang="en-AU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200" dirty="0">
                <a:solidFill>
                  <a:srgbClr val="0000FF"/>
                </a:solidFill>
              </a:rPr>
              <a:t>Maternal x3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200" dirty="0">
                <a:solidFill>
                  <a:srgbClr val="0000FF"/>
                </a:solidFill>
              </a:rPr>
              <a:t>genotype</a:t>
            </a:r>
          </a:p>
        </p:txBody>
      </p:sp>
      <p:sp>
        <p:nvSpPr>
          <p:cNvPr id="36" name="Arrow: Right 35">
            <a:extLst>
              <a:ext uri="{FF2B5EF4-FFF2-40B4-BE49-F238E27FC236}">
                <a16:creationId xmlns:a16="http://schemas.microsoft.com/office/drawing/2014/main" id="{4F626294-EE1C-42BE-9024-AE6C844BA184}"/>
              </a:ext>
            </a:extLst>
          </p:cNvPr>
          <p:cNvSpPr/>
          <p:nvPr/>
        </p:nvSpPr>
        <p:spPr>
          <a:xfrm>
            <a:off x="6299390" y="5014414"/>
            <a:ext cx="572996" cy="11323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861787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969BB3-7DF3-4FD8-8A35-9B8B710009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92696"/>
            <a:ext cx="8229600" cy="511156"/>
          </a:xfrm>
        </p:spPr>
        <p:txBody>
          <a:bodyPr/>
          <a:lstStyle/>
          <a:p>
            <a:r>
              <a:rPr lang="en-AU" dirty="0"/>
              <a:t>The role of the Resource Flock</a:t>
            </a:r>
            <a:br>
              <a:rPr lang="en-AU" dirty="0"/>
            </a:br>
            <a:r>
              <a:rPr lang="en-AU" dirty="0"/>
              <a:t> past, present and future</a:t>
            </a:r>
            <a:br>
              <a:rPr lang="en-AU" dirty="0"/>
            </a:br>
            <a:r>
              <a:rPr lang="en-AU" dirty="0"/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83C603B-60DE-4CFD-B727-E037681BEE00}"/>
              </a:ext>
            </a:extLst>
          </p:cNvPr>
          <p:cNvSpPr txBox="1"/>
          <p:nvPr/>
        </p:nvSpPr>
        <p:spPr>
          <a:xfrm>
            <a:off x="755576" y="1484784"/>
            <a:ext cx="734481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Arial" panose="020B0604020202020204" pitchFamily="34" charset="0"/>
              <a:buChar char="•"/>
            </a:pPr>
            <a:r>
              <a:rPr lang="en-AU" sz="2800" dirty="0">
                <a:latin typeface="Calibri" panose="020F0502020204030204" pitchFamily="34" charset="0"/>
                <a:cs typeface="Calibri" panose="020F0502020204030204" pitchFamily="34" charset="0"/>
              </a:rPr>
              <a:t>Genomic Selection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endParaRPr lang="en-AU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en-AU" sz="2800" dirty="0">
                <a:latin typeface="Calibri" panose="020F0502020204030204" pitchFamily="34" charset="0"/>
                <a:cs typeface="Calibri" panose="020F0502020204030204" pitchFamily="34" charset="0"/>
              </a:rPr>
              <a:t>Breeding objectives / Emphasis on new traits</a:t>
            </a:r>
            <a:endParaRPr lang="en-AU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542218F-0494-47BA-8B93-E1A393D00F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3223077"/>
            <a:ext cx="6480720" cy="2942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9866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515" y="130190"/>
            <a:ext cx="8600089" cy="948668"/>
          </a:xfrm>
        </p:spPr>
        <p:txBody>
          <a:bodyPr/>
          <a:lstStyle/>
          <a:p>
            <a:r>
              <a:rPr lang="en-AU" dirty="0"/>
              <a:t>Conclusion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9515" y="1340768"/>
            <a:ext cx="5100597" cy="4392488"/>
          </a:xfrm>
        </p:spPr>
        <p:txBody>
          <a:bodyPr>
            <a:normAutofit fontScale="92500" lnSpcReduction="20000"/>
          </a:bodyPr>
          <a:lstStyle/>
          <a:p>
            <a:r>
              <a:rPr lang="en-AU" sz="2900" dirty="0"/>
              <a:t>Resource Flock key for genomic prediction of novel traits</a:t>
            </a:r>
          </a:p>
          <a:p>
            <a:endParaRPr lang="en-AU" sz="2900" dirty="0"/>
          </a:p>
          <a:p>
            <a:r>
              <a:rPr lang="en-AU" sz="2900" dirty="0"/>
              <a:t>Large industry benefit</a:t>
            </a:r>
          </a:p>
          <a:p>
            <a:endParaRPr lang="en-AU" sz="2900" dirty="0"/>
          </a:p>
          <a:p>
            <a:r>
              <a:rPr lang="en-AU" sz="2900" dirty="0"/>
              <a:t>Benefit for breeders</a:t>
            </a:r>
          </a:p>
          <a:p>
            <a:endParaRPr lang="en-AU" sz="2900" dirty="0"/>
          </a:p>
          <a:p>
            <a:r>
              <a:rPr lang="en-AU" sz="2900" dirty="0">
                <a:solidFill>
                  <a:srgbClr val="0000FF"/>
                </a:solidFill>
              </a:rPr>
              <a:t>Future models require 			co-investment</a:t>
            </a:r>
          </a:p>
          <a:p>
            <a:endParaRPr lang="en-AU" sz="2900" dirty="0"/>
          </a:p>
          <a:p>
            <a:r>
              <a:rPr lang="en-AU" sz="2900" dirty="0"/>
              <a:t>Need to explore feasible models</a:t>
            </a:r>
          </a:p>
          <a:p>
            <a:pPr marL="0" indent="0">
              <a:buNone/>
            </a:pPr>
            <a:endParaRPr lang="en-AU" sz="29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46302"/>
            <a:ext cx="778413" cy="7784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23BAD04-B712-4B23-8C80-7D2CC9116D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2438" y="908720"/>
            <a:ext cx="3326770" cy="453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5119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4" descr="http://transform.fairfaxregional.com.au/transform/v1/resize/frm/storypad-xET7tEmFgbXN9sPvWpLJdt/a74cf300-c2b0-4e8d-8703-efb20e8c99d4.jpg/w1200_h678_fmax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0288" y="2831672"/>
            <a:ext cx="2055860" cy="1156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AU" sz="3200" dirty="0">
                <a:solidFill>
                  <a:srgbClr val="C00000"/>
                </a:solidFill>
              </a:rPr>
              <a:t>How to select the best animal ? </a:t>
            </a:r>
            <a:br>
              <a:rPr lang="en-AU" sz="3200" dirty="0">
                <a:solidFill>
                  <a:srgbClr val="C00000"/>
                </a:solidFill>
              </a:rPr>
            </a:br>
            <a:r>
              <a:rPr lang="en-AU" sz="3200" dirty="0">
                <a:solidFill>
                  <a:srgbClr val="C00000"/>
                </a:solidFill>
              </a:rPr>
              <a:t>					</a:t>
            </a:r>
            <a:r>
              <a:rPr lang="en-AU" sz="3200" dirty="0">
                <a:solidFill>
                  <a:srgbClr val="0000FF"/>
                </a:solidFill>
              </a:rPr>
              <a:t>before genomics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3547760"/>
            <a:ext cx="3604855" cy="27001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669" y="1203168"/>
            <a:ext cx="1503490" cy="13512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38325"/>
          <a:stretch/>
        </p:blipFill>
        <p:spPr>
          <a:xfrm>
            <a:off x="257779" y="982036"/>
            <a:ext cx="1289885" cy="1566537"/>
          </a:xfrm>
          <a:prstGeom prst="rect">
            <a:avLst/>
          </a:prstGeom>
        </p:spPr>
      </p:pic>
      <p:cxnSp>
        <p:nvCxnSpPr>
          <p:cNvPr id="9" name="Elbow Connector 8"/>
          <p:cNvCxnSpPr/>
          <p:nvPr/>
        </p:nvCxnSpPr>
        <p:spPr>
          <a:xfrm rot="16200000" flipH="1">
            <a:off x="907226" y="2799402"/>
            <a:ext cx="987313" cy="504747"/>
          </a:xfrm>
          <a:prstGeom prst="bentConnector3">
            <a:avLst>
              <a:gd name="adj1" fmla="val 50000"/>
            </a:avLst>
          </a:prstGeom>
          <a:ln w="57150">
            <a:solidFill>
              <a:srgbClr val="0075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Elbow Connector 9"/>
          <p:cNvCxnSpPr/>
          <p:nvPr/>
        </p:nvCxnSpPr>
        <p:spPr>
          <a:xfrm rot="5400000">
            <a:off x="1803634" y="2630682"/>
            <a:ext cx="996857" cy="832642"/>
          </a:xfrm>
          <a:prstGeom prst="bentConnector3">
            <a:avLst>
              <a:gd name="adj1" fmla="val 50000"/>
            </a:avLst>
          </a:prstGeom>
          <a:ln w="57150">
            <a:solidFill>
              <a:srgbClr val="0075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615671" y="2487451"/>
            <a:ext cx="864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400" b="1" dirty="0"/>
              <a:t>Sire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58853" y="2536245"/>
            <a:ext cx="864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400" b="1" dirty="0"/>
              <a:t>Dam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552460" y="4574676"/>
            <a:ext cx="5693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sz="3600" b="1" dirty="0"/>
              <a:t>1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32391" y="2749435"/>
            <a:ext cx="6126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sz="2800" b="1" dirty="0"/>
              <a:t>½</a:t>
            </a:r>
            <a:r>
              <a:rPr lang="en-AU" sz="3600" b="1" dirty="0"/>
              <a:t> 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034273" y="2364634"/>
            <a:ext cx="4725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800" b="1" dirty="0"/>
              <a:t>¼  </a:t>
            </a:r>
            <a:endParaRPr lang="en-AU" sz="36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2811928" y="2997993"/>
            <a:ext cx="5838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sz="2800" b="1" dirty="0"/>
              <a:t>½ </a:t>
            </a:r>
            <a:endParaRPr lang="en-AU" sz="36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4415525" y="2381666"/>
            <a:ext cx="33977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dirty="0">
                <a:latin typeface="+mn-lt"/>
              </a:rPr>
              <a:t>use some sibs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130288" y="4636230"/>
            <a:ext cx="39682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dirty="0">
                <a:latin typeface="+mn-lt"/>
              </a:rPr>
              <a:t>How does it perform  ?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596184" y="1322120"/>
            <a:ext cx="39682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dirty="0">
                <a:latin typeface="+mn-lt"/>
              </a:rPr>
              <a:t>use some pedigree</a:t>
            </a:r>
          </a:p>
        </p:txBody>
      </p:sp>
      <p:sp>
        <p:nvSpPr>
          <p:cNvPr id="4" name="Down Arrow 3"/>
          <p:cNvSpPr/>
          <p:nvPr/>
        </p:nvSpPr>
        <p:spPr>
          <a:xfrm rot="19365546">
            <a:off x="3623345" y="2184001"/>
            <a:ext cx="301178" cy="673691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1347669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8200" y="5067504"/>
            <a:ext cx="2476500" cy="103822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6450" y="4256025"/>
            <a:ext cx="2476500" cy="103822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0061" y="3327341"/>
            <a:ext cx="2476500" cy="10382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97814" y="146924"/>
            <a:ext cx="6209973" cy="511156"/>
          </a:xfrm>
        </p:spPr>
        <p:txBody>
          <a:bodyPr/>
          <a:lstStyle/>
          <a:p>
            <a:r>
              <a:rPr lang="en-AU" sz="3200" dirty="0">
                <a:solidFill>
                  <a:srgbClr val="C00000"/>
                </a:solidFill>
              </a:rPr>
              <a:t>How to select the best animal ?</a:t>
            </a:r>
            <a:br>
              <a:rPr lang="en-AU" sz="3200" dirty="0">
                <a:solidFill>
                  <a:srgbClr val="C00000"/>
                </a:solidFill>
              </a:rPr>
            </a:br>
            <a:r>
              <a:rPr lang="en-AU" sz="3200" dirty="0">
                <a:solidFill>
                  <a:srgbClr val="C00000"/>
                </a:solidFill>
              </a:rPr>
              <a:t>		             </a:t>
            </a:r>
            <a:r>
              <a:rPr lang="en-AU" sz="3200" dirty="0">
                <a:solidFill>
                  <a:srgbClr val="0000FF"/>
                </a:solidFill>
              </a:rPr>
              <a:t>with genomics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3547760"/>
            <a:ext cx="3604855" cy="27001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669" y="1203168"/>
            <a:ext cx="1503490" cy="13512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38325"/>
          <a:stretch/>
        </p:blipFill>
        <p:spPr>
          <a:xfrm>
            <a:off x="257779" y="982036"/>
            <a:ext cx="1289885" cy="1566537"/>
          </a:xfrm>
          <a:prstGeom prst="rect">
            <a:avLst/>
          </a:prstGeom>
        </p:spPr>
      </p:pic>
      <p:cxnSp>
        <p:nvCxnSpPr>
          <p:cNvPr id="9" name="Elbow Connector 8"/>
          <p:cNvCxnSpPr/>
          <p:nvPr/>
        </p:nvCxnSpPr>
        <p:spPr>
          <a:xfrm rot="16200000" flipH="1">
            <a:off x="907226" y="2799402"/>
            <a:ext cx="987313" cy="504747"/>
          </a:xfrm>
          <a:prstGeom prst="bentConnector3">
            <a:avLst>
              <a:gd name="adj1" fmla="val 50000"/>
            </a:avLst>
          </a:prstGeom>
          <a:ln w="57150">
            <a:solidFill>
              <a:srgbClr val="0075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Elbow Connector 9"/>
          <p:cNvCxnSpPr/>
          <p:nvPr/>
        </p:nvCxnSpPr>
        <p:spPr>
          <a:xfrm rot="5400000">
            <a:off x="1803634" y="2630682"/>
            <a:ext cx="996857" cy="832642"/>
          </a:xfrm>
          <a:prstGeom prst="bentConnector3">
            <a:avLst>
              <a:gd name="adj1" fmla="val 50000"/>
            </a:avLst>
          </a:prstGeom>
          <a:ln w="57150">
            <a:solidFill>
              <a:srgbClr val="0075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615671" y="2487451"/>
            <a:ext cx="864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400" b="1" dirty="0">
                <a:solidFill>
                  <a:schemeClr val="accent3">
                    <a:lumMod val="65000"/>
                  </a:schemeClr>
                </a:solidFill>
              </a:rPr>
              <a:t>Sire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58853" y="2536245"/>
            <a:ext cx="864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400" b="1" dirty="0">
                <a:solidFill>
                  <a:schemeClr val="accent3">
                    <a:lumMod val="65000"/>
                  </a:schemeClr>
                </a:solidFill>
              </a:rPr>
              <a:t>Dam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896" y="4256025"/>
            <a:ext cx="5693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sz="3600" b="1" dirty="0">
                <a:solidFill>
                  <a:schemeClr val="bg1">
                    <a:lumMod val="65000"/>
                  </a:schemeClr>
                </a:solidFill>
              </a:rPr>
              <a:t>1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32391" y="2749435"/>
            <a:ext cx="6126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sz="2800" b="1" dirty="0">
                <a:solidFill>
                  <a:schemeClr val="accent3">
                    <a:lumMod val="65000"/>
                  </a:schemeClr>
                </a:solidFill>
              </a:rPr>
              <a:t>½</a:t>
            </a:r>
            <a:r>
              <a:rPr lang="en-AU" sz="3600" b="1" dirty="0"/>
              <a:t> 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972045" y="3134156"/>
            <a:ext cx="4725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800" b="1" dirty="0">
                <a:solidFill>
                  <a:schemeClr val="accent3">
                    <a:lumMod val="65000"/>
                  </a:schemeClr>
                </a:solidFill>
              </a:rPr>
              <a:t>¼</a:t>
            </a:r>
            <a:r>
              <a:rPr lang="en-AU" sz="2800" b="1" dirty="0"/>
              <a:t>  </a:t>
            </a:r>
            <a:endParaRPr lang="en-AU" sz="36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2827667" y="2745834"/>
            <a:ext cx="5838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sz="2800" b="1" dirty="0">
                <a:solidFill>
                  <a:schemeClr val="bg1">
                    <a:lumMod val="65000"/>
                  </a:schemeClr>
                </a:solidFill>
              </a:rPr>
              <a:t>½</a:t>
            </a:r>
            <a:r>
              <a:rPr lang="en-AU" sz="2800" b="1" dirty="0"/>
              <a:t> </a:t>
            </a:r>
            <a:endParaRPr lang="en-AU" sz="36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3465844" y="3244782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800" dirty="0">
                <a:solidFill>
                  <a:schemeClr val="accent3">
                    <a:lumMod val="65000"/>
                  </a:schemeClr>
                </a:solidFill>
                <a:latin typeface="+mn-lt"/>
              </a:rPr>
              <a:t>Use some sibs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75494" y="4368488"/>
            <a:ext cx="39682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dirty="0">
                <a:solidFill>
                  <a:schemeClr val="accent3">
                    <a:lumMod val="75000"/>
                  </a:schemeClr>
                </a:solidFill>
                <a:latin typeface="+mn-lt"/>
              </a:rPr>
              <a:t>How does it perform  ?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680000" y="829064"/>
            <a:ext cx="25429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800" dirty="0">
                <a:solidFill>
                  <a:schemeClr val="accent3">
                    <a:lumMod val="75000"/>
                  </a:schemeClr>
                </a:solidFill>
                <a:latin typeface="+mn-lt"/>
              </a:rPr>
              <a:t>Use some pedigree</a:t>
            </a:r>
          </a:p>
        </p:txBody>
      </p:sp>
      <p:sp>
        <p:nvSpPr>
          <p:cNvPr id="4" name="Down Arrow 3"/>
          <p:cNvSpPr/>
          <p:nvPr/>
        </p:nvSpPr>
        <p:spPr>
          <a:xfrm rot="14177395">
            <a:off x="4911989" y="3524997"/>
            <a:ext cx="488061" cy="2484349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noFill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2549" y="2514043"/>
            <a:ext cx="1720301" cy="72120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8200" y="2423550"/>
            <a:ext cx="2476500" cy="103822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8254" y="1587178"/>
            <a:ext cx="2476500" cy="103822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6105" y="760036"/>
            <a:ext cx="2476500" cy="103822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985" y="4864155"/>
            <a:ext cx="2181259" cy="124157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4979" y="1379125"/>
            <a:ext cx="1218298" cy="69345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402" y="3033922"/>
            <a:ext cx="1218298" cy="693456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3855" y="4745669"/>
            <a:ext cx="1218298" cy="693456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4146710" y="4491179"/>
            <a:ext cx="2018618" cy="400110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r>
              <a:rPr lang="en-AU" sz="2000" dirty="0">
                <a:latin typeface="+mn-lt"/>
              </a:rPr>
              <a:t>Use a DNA test  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227831" y="185782"/>
            <a:ext cx="2672048" cy="5232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AU" sz="2800" dirty="0"/>
              <a:t>Resource Flock</a:t>
            </a:r>
          </a:p>
        </p:txBody>
      </p:sp>
      <p:sp>
        <p:nvSpPr>
          <p:cNvPr id="36" name="Down Arrow 35"/>
          <p:cNvSpPr/>
          <p:nvPr/>
        </p:nvSpPr>
        <p:spPr>
          <a:xfrm rot="16200000">
            <a:off x="3152839" y="4455014"/>
            <a:ext cx="488061" cy="1918214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25621988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C140B6-5765-4EE0-A781-A90CF10A70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The effect of genomic information means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256870-EAD9-47D6-BFA3-4D10DA5CBB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1785" y="1052736"/>
            <a:ext cx="8939336" cy="4525963"/>
          </a:xfrm>
        </p:spPr>
        <p:txBody>
          <a:bodyPr/>
          <a:lstStyle/>
          <a:p>
            <a:r>
              <a:rPr lang="en-AU" sz="2800" dirty="0"/>
              <a:t>We can now use information on many more ‘relatives</a:t>
            </a:r>
            <a:r>
              <a:rPr lang="en-AU" dirty="0"/>
              <a:t>’</a:t>
            </a:r>
          </a:p>
          <a:p>
            <a:endParaRPr lang="en-AU" dirty="0"/>
          </a:p>
          <a:p>
            <a:r>
              <a:rPr lang="en-AU" dirty="0"/>
              <a:t>Genomics gives potential to select now also for traits that were hard to improve before as not easily measured on breeding animals </a:t>
            </a:r>
            <a:r>
              <a:rPr lang="en-AU" dirty="0">
                <a:sym typeface="Wingdings" panose="05000000000000000000" pitchFamily="2" charset="2"/>
              </a:rPr>
              <a:t> </a:t>
            </a:r>
            <a:r>
              <a:rPr lang="en-AU" sz="2800" dirty="0">
                <a:solidFill>
                  <a:srgbClr val="0000FF"/>
                </a:solidFill>
              </a:rPr>
              <a:t>Hard to Measure Traits</a:t>
            </a:r>
            <a:endParaRPr lang="en-AU" sz="2800" dirty="0"/>
          </a:p>
          <a:p>
            <a:pPr lvl="2"/>
            <a:r>
              <a:rPr lang="en-AU" sz="2800" dirty="0"/>
              <a:t>Meat Eating Quality</a:t>
            </a:r>
          </a:p>
          <a:p>
            <a:pPr lvl="2"/>
            <a:r>
              <a:rPr lang="en-AU" sz="2800" dirty="0"/>
              <a:t>Reproductive performance</a:t>
            </a:r>
          </a:p>
          <a:p>
            <a:pPr lvl="2"/>
            <a:r>
              <a:rPr lang="en-AU" sz="2800" dirty="0"/>
              <a:t>Parasites</a:t>
            </a:r>
          </a:p>
          <a:p>
            <a:pPr lvl="2"/>
            <a:r>
              <a:rPr lang="en-AU" sz="2800" dirty="0"/>
              <a:t>Lifetime Wool</a:t>
            </a:r>
          </a:p>
          <a:p>
            <a:pPr lvl="2"/>
            <a:r>
              <a:rPr lang="en-AU" sz="2800" dirty="0"/>
              <a:t>Methane and Feed Efficiency</a:t>
            </a:r>
          </a:p>
        </p:txBody>
      </p:sp>
    </p:spTree>
    <p:extLst>
      <p:ext uri="{BB962C8B-B14F-4D97-AF65-F5344CB8AC3E}">
        <p14:creationId xmlns:p14="http://schemas.microsoft.com/office/powerpoint/2010/main" val="18583183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6071" y="802855"/>
            <a:ext cx="4536503" cy="34868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AU" dirty="0">
                <a:solidFill>
                  <a:srgbClr val="C00000"/>
                </a:solidFill>
              </a:rPr>
              <a:t>Resource Flocks in Australia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833195" y="1989485"/>
            <a:ext cx="9145016" cy="2972140"/>
          </a:xfrm>
        </p:spPr>
        <p:txBody>
          <a:bodyPr/>
          <a:lstStyle/>
          <a:p>
            <a:r>
              <a:rPr lang="en-AU" sz="2400" dirty="0"/>
              <a:t>2007-2011 Sheep CRC (Information Nucleus)</a:t>
            </a:r>
          </a:p>
          <a:p>
            <a:pPr lvl="1"/>
            <a:r>
              <a:rPr lang="en-AU" sz="2000" dirty="0"/>
              <a:t>18, 000 lambs born and measured, </a:t>
            </a:r>
          </a:p>
          <a:p>
            <a:pPr lvl="1"/>
            <a:r>
              <a:rPr lang="en-AU" sz="2000" dirty="0"/>
              <a:t>10,000 for meat traits</a:t>
            </a:r>
          </a:p>
          <a:p>
            <a:pPr lvl="1"/>
            <a:r>
              <a:rPr lang="en-AU" sz="2000" dirty="0"/>
              <a:t>4,000 for repro and wool traits</a:t>
            </a:r>
          </a:p>
          <a:p>
            <a:pPr marL="0" indent="0">
              <a:buNone/>
            </a:pPr>
            <a:endParaRPr lang="en-AU" sz="1400" dirty="0"/>
          </a:p>
          <a:p>
            <a:r>
              <a:rPr lang="en-AU" sz="2400" dirty="0"/>
              <a:t>2012- 2018   MLA Resource Flock</a:t>
            </a:r>
          </a:p>
          <a:p>
            <a:pPr lvl="1"/>
            <a:r>
              <a:rPr lang="en-AU" sz="2000" dirty="0"/>
              <a:t>12, 000 lambs measured for meat quality </a:t>
            </a:r>
          </a:p>
          <a:p>
            <a:endParaRPr lang="en-AU" sz="2400" dirty="0"/>
          </a:p>
          <a:p>
            <a:r>
              <a:rPr lang="en-AU" sz="2400" dirty="0"/>
              <a:t>2019- 2023   MLA Resource Flock v2</a:t>
            </a:r>
          </a:p>
          <a:p>
            <a:pPr lvl="1"/>
            <a:r>
              <a:rPr lang="en-AU" sz="2000" dirty="0"/>
              <a:t>10, 000 lambs measured for meat quality </a:t>
            </a:r>
          </a:p>
          <a:p>
            <a:pPr lvl="1"/>
            <a:r>
              <a:rPr lang="en-AU" sz="2000" dirty="0"/>
              <a:t>4000  lambs from commercial producers</a:t>
            </a:r>
          </a:p>
          <a:p>
            <a:pPr lvl="1"/>
            <a:r>
              <a:rPr lang="en-AU" sz="2000" dirty="0"/>
              <a:t>12,000 breeder’s ewes for reproduction</a:t>
            </a:r>
          </a:p>
          <a:p>
            <a:pPr lvl="1"/>
            <a:endParaRPr lang="en-AU" sz="2000" dirty="0"/>
          </a:p>
          <a:p>
            <a:r>
              <a:rPr lang="en-AU" sz="2000" dirty="0"/>
              <a:t>AWI: Merino Lifetime Productivity: 5000 ewes Lifetime Wool and Reproduction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564A9776-2510-43F6-AC2D-6D8A5B1908E6}"/>
              </a:ext>
            </a:extLst>
          </p:cNvPr>
          <p:cNvSpPr/>
          <p:nvPr/>
        </p:nvSpPr>
        <p:spPr>
          <a:xfrm>
            <a:off x="7688322" y="3079154"/>
            <a:ext cx="266818" cy="22836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06F61C3-5764-416F-84FA-015E14C5CB18}"/>
              </a:ext>
            </a:extLst>
          </p:cNvPr>
          <p:cNvSpPr/>
          <p:nvPr/>
        </p:nvSpPr>
        <p:spPr>
          <a:xfrm>
            <a:off x="5310294" y="2420888"/>
            <a:ext cx="828093" cy="7348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447DC6B-1F24-4271-BE77-33E1DA39DE87}"/>
              </a:ext>
            </a:extLst>
          </p:cNvPr>
          <p:cNvSpPr/>
          <p:nvPr/>
        </p:nvSpPr>
        <p:spPr>
          <a:xfrm>
            <a:off x="7955140" y="2309793"/>
            <a:ext cx="828093" cy="7348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129067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AU" dirty="0">
                <a:solidFill>
                  <a:srgbClr val="C00000"/>
                </a:solidFill>
              </a:rPr>
              <a:t>Resource Flock       What type of sheep 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900732"/>
            <a:ext cx="6480720" cy="489364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pPr lvl="1"/>
            <a:endParaRPr lang="en-AU" sz="2400" dirty="0"/>
          </a:p>
          <a:p>
            <a:pPr lvl="1"/>
            <a:r>
              <a:rPr lang="en-AU" sz="2400" dirty="0"/>
              <a:t>Pure Merinos		35%</a:t>
            </a:r>
          </a:p>
          <a:p>
            <a:pPr lvl="1"/>
            <a:r>
              <a:rPr lang="en-AU" sz="2400" dirty="0"/>
              <a:t>	fine to medium</a:t>
            </a:r>
          </a:p>
          <a:p>
            <a:pPr lvl="1"/>
            <a:endParaRPr lang="en-AU" sz="2400" dirty="0"/>
          </a:p>
          <a:p>
            <a:pPr lvl="1"/>
            <a:endParaRPr lang="en-AU" sz="2400" dirty="0"/>
          </a:p>
          <a:p>
            <a:pPr lvl="1"/>
            <a:r>
              <a:rPr lang="en-AU" sz="2400" dirty="0" err="1"/>
              <a:t>Crosbreds</a:t>
            </a:r>
            <a:r>
              <a:rPr lang="en-AU" sz="2400" dirty="0"/>
              <a:t>		65%</a:t>
            </a:r>
          </a:p>
          <a:p>
            <a:pPr lvl="1"/>
            <a:endParaRPr lang="en-AU" sz="2400" dirty="0"/>
          </a:p>
          <a:p>
            <a:pPr lvl="2"/>
            <a:r>
              <a:rPr lang="en-AU" sz="2400" dirty="0"/>
              <a:t>Maternal x Merino</a:t>
            </a:r>
          </a:p>
          <a:p>
            <a:pPr lvl="2"/>
            <a:endParaRPr lang="en-AU" sz="2400" dirty="0"/>
          </a:p>
          <a:p>
            <a:pPr lvl="2"/>
            <a:r>
              <a:rPr lang="en-AU" sz="2400" dirty="0"/>
              <a:t>Terminal x Merino </a:t>
            </a:r>
          </a:p>
          <a:p>
            <a:pPr lvl="2"/>
            <a:endParaRPr lang="en-AU" sz="2400" dirty="0"/>
          </a:p>
          <a:p>
            <a:pPr lvl="2"/>
            <a:r>
              <a:rPr lang="en-AU" sz="2400" dirty="0"/>
              <a:t>Terminal x 1</a:t>
            </a:r>
            <a:r>
              <a:rPr lang="en-AU" sz="2400" baseline="30000" dirty="0"/>
              <a:t>st</a:t>
            </a:r>
            <a:r>
              <a:rPr lang="en-AU" sz="2400" dirty="0"/>
              <a:t> cross</a:t>
            </a:r>
          </a:p>
          <a:p>
            <a:pPr lvl="1"/>
            <a:r>
              <a:rPr lang="en-AU" sz="2400" dirty="0"/>
              <a:t>	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7190" y="4468679"/>
            <a:ext cx="2495908" cy="186412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7190" y="2635671"/>
            <a:ext cx="2495908" cy="175086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7190" y="907780"/>
            <a:ext cx="2413245" cy="1605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0881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42197-9729-4A0C-B4D2-C509A26A9D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Sires used in the resource flock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F0BB9ED2-B76A-4EAA-B799-7819CAB971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5286126"/>
              </p:ext>
            </p:extLst>
          </p:nvPr>
        </p:nvGraphicFramePr>
        <p:xfrm>
          <a:off x="143506" y="1196752"/>
          <a:ext cx="8856988" cy="4032453"/>
        </p:xfrm>
        <a:graphic>
          <a:graphicData uri="http://schemas.openxmlformats.org/drawingml/2006/table">
            <a:tbl>
              <a:tblPr/>
              <a:tblGrid>
                <a:gridCol w="1466762">
                  <a:extLst>
                    <a:ext uri="{9D8B030D-6E8A-4147-A177-3AD203B41FA5}">
                      <a16:colId xmlns:a16="http://schemas.microsoft.com/office/drawing/2014/main" val="2768727782"/>
                    </a:ext>
                  </a:extLst>
                </a:gridCol>
                <a:gridCol w="406180">
                  <a:extLst>
                    <a:ext uri="{9D8B030D-6E8A-4147-A177-3AD203B41FA5}">
                      <a16:colId xmlns:a16="http://schemas.microsoft.com/office/drawing/2014/main" val="3897322497"/>
                    </a:ext>
                  </a:extLst>
                </a:gridCol>
                <a:gridCol w="936471">
                  <a:extLst>
                    <a:ext uri="{9D8B030D-6E8A-4147-A177-3AD203B41FA5}">
                      <a16:colId xmlns:a16="http://schemas.microsoft.com/office/drawing/2014/main" val="3337494433"/>
                    </a:ext>
                  </a:extLst>
                </a:gridCol>
                <a:gridCol w="970320">
                  <a:extLst>
                    <a:ext uri="{9D8B030D-6E8A-4147-A177-3AD203B41FA5}">
                      <a16:colId xmlns:a16="http://schemas.microsoft.com/office/drawing/2014/main" val="1516252596"/>
                    </a:ext>
                  </a:extLst>
                </a:gridCol>
                <a:gridCol w="936471">
                  <a:extLst>
                    <a:ext uri="{9D8B030D-6E8A-4147-A177-3AD203B41FA5}">
                      <a16:colId xmlns:a16="http://schemas.microsoft.com/office/drawing/2014/main" val="1677899049"/>
                    </a:ext>
                  </a:extLst>
                </a:gridCol>
                <a:gridCol w="891340">
                  <a:extLst>
                    <a:ext uri="{9D8B030D-6E8A-4147-A177-3AD203B41FA5}">
                      <a16:colId xmlns:a16="http://schemas.microsoft.com/office/drawing/2014/main" val="518582424"/>
                    </a:ext>
                  </a:extLst>
                </a:gridCol>
                <a:gridCol w="541574">
                  <a:extLst>
                    <a:ext uri="{9D8B030D-6E8A-4147-A177-3AD203B41FA5}">
                      <a16:colId xmlns:a16="http://schemas.microsoft.com/office/drawing/2014/main" val="3315738578"/>
                    </a:ext>
                  </a:extLst>
                </a:gridCol>
                <a:gridCol w="541574">
                  <a:extLst>
                    <a:ext uri="{9D8B030D-6E8A-4147-A177-3AD203B41FA5}">
                      <a16:colId xmlns:a16="http://schemas.microsoft.com/office/drawing/2014/main" val="1772914802"/>
                    </a:ext>
                  </a:extLst>
                </a:gridCol>
                <a:gridCol w="541574">
                  <a:extLst>
                    <a:ext uri="{9D8B030D-6E8A-4147-A177-3AD203B41FA5}">
                      <a16:colId xmlns:a16="http://schemas.microsoft.com/office/drawing/2014/main" val="2965750677"/>
                    </a:ext>
                  </a:extLst>
                </a:gridCol>
                <a:gridCol w="541574">
                  <a:extLst>
                    <a:ext uri="{9D8B030D-6E8A-4147-A177-3AD203B41FA5}">
                      <a16:colId xmlns:a16="http://schemas.microsoft.com/office/drawing/2014/main" val="3228818634"/>
                    </a:ext>
                  </a:extLst>
                </a:gridCol>
                <a:gridCol w="541574">
                  <a:extLst>
                    <a:ext uri="{9D8B030D-6E8A-4147-A177-3AD203B41FA5}">
                      <a16:colId xmlns:a16="http://schemas.microsoft.com/office/drawing/2014/main" val="3899515914"/>
                    </a:ext>
                  </a:extLst>
                </a:gridCol>
                <a:gridCol w="541574">
                  <a:extLst>
                    <a:ext uri="{9D8B030D-6E8A-4147-A177-3AD203B41FA5}">
                      <a16:colId xmlns:a16="http://schemas.microsoft.com/office/drawing/2014/main" val="2911591356"/>
                    </a:ext>
                  </a:extLst>
                </a:gridCol>
              </a:tblGrid>
              <a:tr h="275835">
                <a:tc>
                  <a:txBody>
                    <a:bodyPr/>
                    <a:lstStyle/>
                    <a:p>
                      <a:pPr algn="l" fontAlgn="b"/>
                      <a:r>
                        <a:rPr lang="en-A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42" marR="5242" marT="52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42" marR="5242" marT="52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2023</a:t>
                      </a:r>
                    </a:p>
                  </a:txBody>
                  <a:tcPr marL="5242" marR="5242" marT="52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2022</a:t>
                      </a:r>
                    </a:p>
                  </a:txBody>
                  <a:tcPr marL="5242" marR="5242" marT="52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2021</a:t>
                      </a:r>
                    </a:p>
                  </a:txBody>
                  <a:tcPr marL="5242" marR="5242" marT="52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2022</a:t>
                      </a:r>
                    </a:p>
                  </a:txBody>
                  <a:tcPr marL="5242" marR="5242" marT="52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2020</a:t>
                      </a:r>
                    </a:p>
                  </a:txBody>
                  <a:tcPr marL="5242" marR="5242" marT="52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2019</a:t>
                      </a:r>
                    </a:p>
                  </a:txBody>
                  <a:tcPr marL="5242" marR="5242" marT="52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2018</a:t>
                      </a:r>
                    </a:p>
                  </a:txBody>
                  <a:tcPr marL="5242" marR="5242" marT="52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2017</a:t>
                      </a:r>
                    </a:p>
                  </a:txBody>
                  <a:tcPr marL="5242" marR="5242" marT="52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2016</a:t>
                      </a:r>
                    </a:p>
                  </a:txBody>
                  <a:tcPr marL="5242" marR="5242" marT="52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2015</a:t>
                      </a:r>
                    </a:p>
                  </a:txBody>
                  <a:tcPr marL="5242" marR="5242" marT="52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8729026"/>
                  </a:ext>
                </a:extLst>
              </a:tr>
              <a:tr h="518832">
                <a:tc>
                  <a:txBody>
                    <a:bodyPr/>
                    <a:lstStyle/>
                    <a:p>
                      <a:pPr algn="ctr" fontAlgn="b"/>
                      <a:r>
                        <a:rPr lang="en-A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sire breed</a:t>
                      </a:r>
                    </a:p>
                  </a:txBody>
                  <a:tcPr marL="5242" marR="5242" marT="52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Doses per ram</a:t>
                      </a:r>
                    </a:p>
                  </a:txBody>
                  <a:tcPr marL="5242" marR="5242" marT="52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Nr Rams</a:t>
                      </a:r>
                    </a:p>
                  </a:txBody>
                  <a:tcPr marL="5242" marR="5242" marT="52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Nr Rams</a:t>
                      </a:r>
                    </a:p>
                  </a:txBody>
                  <a:tcPr marL="5242" marR="5242" marT="52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Nr Rams</a:t>
                      </a:r>
                    </a:p>
                  </a:txBody>
                  <a:tcPr marL="5242" marR="5242" marT="52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Nr Rams</a:t>
                      </a:r>
                    </a:p>
                  </a:txBody>
                  <a:tcPr marL="5242" marR="5242" marT="52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Nr Rams</a:t>
                      </a:r>
                    </a:p>
                  </a:txBody>
                  <a:tcPr marL="5242" marR="5242" marT="52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Nr Rams</a:t>
                      </a:r>
                    </a:p>
                  </a:txBody>
                  <a:tcPr marL="5242" marR="5242" marT="52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Nr Rams</a:t>
                      </a:r>
                    </a:p>
                  </a:txBody>
                  <a:tcPr marL="5242" marR="5242" marT="52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Nr Rams</a:t>
                      </a:r>
                    </a:p>
                  </a:txBody>
                  <a:tcPr marL="5242" marR="5242" marT="52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Nr Rams</a:t>
                      </a:r>
                    </a:p>
                  </a:txBody>
                  <a:tcPr marL="5242" marR="5242" marT="52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Nr Rams</a:t>
                      </a:r>
                    </a:p>
                  </a:txBody>
                  <a:tcPr marL="5242" marR="5242" marT="52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3167085"/>
                  </a:ext>
                </a:extLst>
              </a:tr>
              <a:tr h="190458">
                <a:tc>
                  <a:txBody>
                    <a:bodyPr/>
                    <a:lstStyle/>
                    <a:p>
                      <a:pPr algn="ctr" fontAlgn="b"/>
                      <a:r>
                        <a:rPr lang="en-A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White Suffolk/CT</a:t>
                      </a:r>
                    </a:p>
                  </a:txBody>
                  <a:tcPr marL="5242" marR="5242" marT="5242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5242" marR="5242" marT="5242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5242" marR="5242" marT="5242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5242" marR="5242" marT="5242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5242" marR="5242" marT="5242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5242" marR="5242" marT="5242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5242" marR="5242" marT="5242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5242" marR="5242" marT="5242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5242" marR="5242" marT="5242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5242" marR="5242" marT="5242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5242" marR="5242" marT="5242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</a:t>
                      </a:r>
                    </a:p>
                  </a:txBody>
                  <a:tcPr marL="5242" marR="5242" marT="5242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6B8B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9741698"/>
                  </a:ext>
                </a:extLst>
              </a:tr>
              <a:tr h="190458">
                <a:tc>
                  <a:txBody>
                    <a:bodyPr/>
                    <a:lstStyle/>
                    <a:p>
                      <a:pPr algn="ctr" fontAlgn="b"/>
                      <a:r>
                        <a:rPr lang="en-A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Poll Dorsett</a:t>
                      </a:r>
                    </a:p>
                  </a:txBody>
                  <a:tcPr marL="5242" marR="5242" marT="52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5242" marR="5242" marT="52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5242" marR="5242" marT="52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5242" marR="5242" marT="52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5242" marR="5242" marT="52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5242" marR="5242" marT="52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5242" marR="5242" marT="52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</a:t>
                      </a:r>
                    </a:p>
                  </a:txBody>
                  <a:tcPr marL="5242" marR="5242" marT="52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</a:t>
                      </a:r>
                    </a:p>
                  </a:txBody>
                  <a:tcPr marL="5242" marR="5242" marT="52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</a:t>
                      </a:r>
                    </a:p>
                  </a:txBody>
                  <a:tcPr marL="5242" marR="5242" marT="52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</a:t>
                      </a:r>
                    </a:p>
                  </a:txBody>
                  <a:tcPr marL="5242" marR="5242" marT="52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</a:t>
                      </a:r>
                    </a:p>
                  </a:txBody>
                  <a:tcPr marL="5242" marR="5242" marT="52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B8B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2422830"/>
                  </a:ext>
                </a:extLst>
              </a:tr>
              <a:tr h="190458">
                <a:tc>
                  <a:txBody>
                    <a:bodyPr/>
                    <a:lstStyle/>
                    <a:p>
                      <a:pPr algn="ctr" fontAlgn="b"/>
                      <a:r>
                        <a:rPr lang="en-A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Dorpers/AW/shedders</a:t>
                      </a:r>
                    </a:p>
                  </a:txBody>
                  <a:tcPr marL="5242" marR="5242" marT="52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5242" marR="5242" marT="52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5242" marR="5242" marT="52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5242" marR="5242" marT="52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5242" marR="5242" marT="52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5242" marR="5242" marT="52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</a:t>
                      </a:r>
                    </a:p>
                  </a:txBody>
                  <a:tcPr marL="5242" marR="5242" marT="52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5242" marR="5242" marT="52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5242" marR="5242" marT="52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</a:t>
                      </a:r>
                    </a:p>
                  </a:txBody>
                  <a:tcPr marL="5242" marR="5242" marT="52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5242" marR="5242" marT="52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42" marR="5242" marT="52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B8B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4935497"/>
                  </a:ext>
                </a:extLst>
              </a:tr>
              <a:tr h="190458">
                <a:tc>
                  <a:txBody>
                    <a:bodyPr/>
                    <a:lstStyle/>
                    <a:p>
                      <a:pPr algn="ctr" fontAlgn="b"/>
                      <a:r>
                        <a:rPr lang="en-A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Southdown</a:t>
                      </a:r>
                    </a:p>
                  </a:txBody>
                  <a:tcPr marL="5242" marR="5242" marT="52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5242" marR="5242" marT="52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5242" marR="5242" marT="52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5242" marR="5242" marT="52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5242" marR="5242" marT="52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5242" marR="5242" marT="52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5242" marR="5242" marT="52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5242" marR="5242" marT="52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5242" marR="5242" marT="52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5242" marR="5242" marT="52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5242" marR="5242" marT="52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42" marR="5242" marT="52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B8B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2193025"/>
                  </a:ext>
                </a:extLst>
              </a:tr>
              <a:tr h="190458">
                <a:tc>
                  <a:txBody>
                    <a:bodyPr/>
                    <a:lstStyle/>
                    <a:p>
                      <a:pPr algn="ctr" fontAlgn="b"/>
                      <a:r>
                        <a:rPr lang="en-A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Hampshire</a:t>
                      </a:r>
                    </a:p>
                  </a:txBody>
                  <a:tcPr marL="5242" marR="5242" marT="52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5242" marR="5242" marT="52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5242" marR="5242" marT="52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5242" marR="5242" marT="52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5242" marR="5242" marT="52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5242" marR="5242" marT="52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42" marR="5242" marT="52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5242" marR="5242" marT="52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5242" marR="5242" marT="52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42" marR="5242" marT="52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42" marR="5242" marT="52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42" marR="5242" marT="52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B8B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5545045"/>
                  </a:ext>
                </a:extLst>
              </a:tr>
              <a:tr h="190458">
                <a:tc>
                  <a:txBody>
                    <a:bodyPr/>
                    <a:lstStyle/>
                    <a:p>
                      <a:pPr algn="ctr" fontAlgn="b"/>
                      <a:r>
                        <a:rPr lang="en-A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CT</a:t>
                      </a:r>
                    </a:p>
                  </a:txBody>
                  <a:tcPr marL="5242" marR="5242" marT="52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5242" marR="5242" marT="52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42" marR="5242" marT="52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42" marR="5242" marT="52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5242" marR="5242" marT="52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42" marR="5242" marT="52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5242" marR="5242" marT="52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5242" marR="5242" marT="52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5242" marR="5242" marT="52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5242" marR="5242" marT="52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42" marR="5242" marT="52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42" marR="5242" marT="52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B8B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6527447"/>
                  </a:ext>
                </a:extLst>
              </a:tr>
              <a:tr h="190458">
                <a:tc>
                  <a:txBody>
                    <a:bodyPr/>
                    <a:lstStyle/>
                    <a:p>
                      <a:pPr algn="ctr" fontAlgn="b"/>
                      <a:r>
                        <a:rPr lang="en-A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Texel</a:t>
                      </a:r>
                    </a:p>
                  </a:txBody>
                  <a:tcPr marL="5242" marR="5242" marT="52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5242" marR="5242" marT="52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5242" marR="5242" marT="52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5242" marR="5242" marT="52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5242" marR="5242" marT="52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5242" marR="5242" marT="52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5242" marR="5242" marT="52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5242" marR="5242" marT="52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5242" marR="5242" marT="52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42" marR="5242" marT="52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42" marR="5242" marT="52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5242" marR="5242" marT="52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B8B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3111591"/>
                  </a:ext>
                </a:extLst>
              </a:tr>
              <a:tr h="190458">
                <a:tc>
                  <a:txBody>
                    <a:bodyPr/>
                    <a:lstStyle/>
                    <a:p>
                      <a:pPr algn="ctr" fontAlgn="b"/>
                      <a:r>
                        <a:rPr lang="en-A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Suffolk</a:t>
                      </a:r>
                    </a:p>
                  </a:txBody>
                  <a:tcPr marL="5242" marR="5242" marT="52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5242" marR="5242" marT="52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5242" marR="5242" marT="52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5242" marR="5242" marT="52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5242" marR="5242" marT="52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5242" marR="5242" marT="52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5242" marR="5242" marT="52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5242" marR="5242" marT="52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5242" marR="5242" marT="52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5242" marR="5242" marT="52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5242" marR="5242" marT="52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5242" marR="5242" marT="52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8B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3322981"/>
                  </a:ext>
                </a:extLst>
              </a:tr>
              <a:tr h="190458">
                <a:tc>
                  <a:txBody>
                    <a:bodyPr/>
                    <a:lstStyle/>
                    <a:p>
                      <a:pPr algn="ctr" fontAlgn="b"/>
                      <a:r>
                        <a:rPr lang="en-A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Corridales</a:t>
                      </a:r>
                    </a:p>
                  </a:txBody>
                  <a:tcPr marL="5242" marR="5242" marT="5242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5242" marR="5242" marT="5242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5242" marR="5242" marT="5242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5242" marR="5242" marT="5242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5242" marR="5242" marT="5242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5242" marR="5242" marT="5242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5242" marR="5242" marT="5242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5242" marR="5242" marT="5242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5242" marR="5242" marT="5242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5242" marR="5242" marT="5242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42" marR="5242" marT="5242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42" marR="5242" marT="5242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8E4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6759300"/>
                  </a:ext>
                </a:extLst>
              </a:tr>
              <a:tr h="190458">
                <a:tc>
                  <a:txBody>
                    <a:bodyPr/>
                    <a:lstStyle/>
                    <a:p>
                      <a:pPr algn="ctr" fontAlgn="b"/>
                      <a:r>
                        <a:rPr lang="en-A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Coopworth</a:t>
                      </a:r>
                    </a:p>
                  </a:txBody>
                  <a:tcPr marL="5242" marR="5242" marT="52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5242" marR="5242" marT="52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5242" marR="5242" marT="52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5242" marR="5242" marT="52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5242" marR="5242" marT="52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5242" marR="5242" marT="52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5242" marR="5242" marT="52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5242" marR="5242" marT="52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5242" marR="5242" marT="52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5242" marR="5242" marT="52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5242" marR="5242" marT="52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5242" marR="5242" marT="52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E4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3311611"/>
                  </a:ext>
                </a:extLst>
              </a:tr>
              <a:tr h="190458">
                <a:tc>
                  <a:txBody>
                    <a:bodyPr/>
                    <a:lstStyle/>
                    <a:p>
                      <a:pPr algn="ctr" fontAlgn="b"/>
                      <a:r>
                        <a:rPr lang="en-A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Mat Composites</a:t>
                      </a:r>
                    </a:p>
                  </a:txBody>
                  <a:tcPr marL="5242" marR="5242" marT="52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5242" marR="5242" marT="52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5242" marR="5242" marT="52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5242" marR="5242" marT="52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5242" marR="5242" marT="52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5242" marR="5242" marT="52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5242" marR="5242" marT="52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5242" marR="5242" marT="52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5242" marR="5242" marT="52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5242" marR="5242" marT="52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5242" marR="5242" marT="52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5242" marR="5242" marT="52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E4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2995767"/>
                  </a:ext>
                </a:extLst>
              </a:tr>
              <a:tr h="190458">
                <a:tc>
                  <a:txBody>
                    <a:bodyPr/>
                    <a:lstStyle/>
                    <a:p>
                      <a:pPr algn="ctr" fontAlgn="b"/>
                      <a:r>
                        <a:rPr lang="en-A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Border Leicester</a:t>
                      </a:r>
                    </a:p>
                  </a:txBody>
                  <a:tcPr marL="5242" marR="5242" marT="52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5242" marR="5242" marT="52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5242" marR="5242" marT="52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5242" marR="5242" marT="52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5242" marR="5242" marT="52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5242" marR="5242" marT="52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5242" marR="5242" marT="52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5242" marR="5242" marT="52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5242" marR="5242" marT="52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5242" marR="5242" marT="52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5242" marR="5242" marT="52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5242" marR="5242" marT="52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5928619"/>
                  </a:ext>
                </a:extLst>
              </a:tr>
              <a:tr h="190458">
                <a:tc>
                  <a:txBody>
                    <a:bodyPr/>
                    <a:lstStyle/>
                    <a:p>
                      <a:pPr algn="ctr" fontAlgn="b"/>
                      <a:r>
                        <a:rPr lang="en-A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Mer SF</a:t>
                      </a:r>
                    </a:p>
                  </a:txBody>
                  <a:tcPr marL="5242" marR="5242" marT="5242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5242" marR="5242" marT="5242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5242" marR="5242" marT="5242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5242" marR="5242" marT="5242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5242" marR="5242" marT="5242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5242" marR="5242" marT="5242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42" marR="5242" marT="5242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42" marR="5242" marT="5242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5242" marR="5242" marT="5242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5242" marR="5242" marT="5242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5242" marR="5242" marT="5242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5242" marR="5242" marT="5242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8261699"/>
                  </a:ext>
                </a:extLst>
              </a:tr>
              <a:tr h="190458">
                <a:tc>
                  <a:txBody>
                    <a:bodyPr/>
                    <a:lstStyle/>
                    <a:p>
                      <a:pPr algn="ctr" fontAlgn="b"/>
                      <a:r>
                        <a:rPr lang="en-A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Mer FM</a:t>
                      </a:r>
                    </a:p>
                  </a:txBody>
                  <a:tcPr marL="5242" marR="5242" marT="52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5242" marR="5242" marT="52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5242" marR="5242" marT="52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5242" marR="5242" marT="52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5242" marR="5242" marT="52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5242" marR="5242" marT="52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5242" marR="5242" marT="52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</a:t>
                      </a:r>
                    </a:p>
                  </a:txBody>
                  <a:tcPr marL="5242" marR="5242" marT="52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5242" marR="5242" marT="52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5242" marR="5242" marT="52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5242" marR="5242" marT="52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5242" marR="5242" marT="52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9312730"/>
                  </a:ext>
                </a:extLst>
              </a:tr>
              <a:tr h="190458">
                <a:tc>
                  <a:txBody>
                    <a:bodyPr/>
                    <a:lstStyle/>
                    <a:p>
                      <a:pPr algn="ctr" fontAlgn="b"/>
                      <a:r>
                        <a:rPr lang="en-A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Mer DP</a:t>
                      </a:r>
                    </a:p>
                  </a:txBody>
                  <a:tcPr marL="5242" marR="5242" marT="52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5242" marR="5242" marT="52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5242" marR="5242" marT="52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5242" marR="5242" marT="52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5242" marR="5242" marT="52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5242" marR="5242" marT="52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42" marR="5242" marT="52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42" marR="5242" marT="52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5242" marR="5242" marT="52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5242" marR="5242" marT="52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5242" marR="5242" marT="52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5242" marR="5242" marT="52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6291598"/>
                  </a:ext>
                </a:extLst>
              </a:tr>
              <a:tr h="190458">
                <a:tc>
                  <a:txBody>
                    <a:bodyPr/>
                    <a:lstStyle/>
                    <a:p>
                      <a:pPr algn="ctr" fontAlgn="b"/>
                      <a:r>
                        <a:rPr lang="en-A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SAMM</a:t>
                      </a:r>
                    </a:p>
                  </a:txBody>
                  <a:tcPr marL="5242" marR="5242" marT="52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42" marR="5242" marT="52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5242" marR="5242" marT="52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5242" marR="5242" marT="52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42" marR="5242" marT="52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5242" marR="5242" marT="52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5242" marR="5242" marT="52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42" marR="5242" marT="52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42" marR="5242" marT="52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42" marR="5242" marT="52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42" marR="5242" marT="52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42" marR="5242" marT="52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3712923"/>
                  </a:ext>
                </a:extLst>
              </a:tr>
              <a:tr h="190458">
                <a:tc>
                  <a:txBody>
                    <a:bodyPr/>
                    <a:lstStyle/>
                    <a:p>
                      <a:pPr algn="ctr" fontAlgn="b"/>
                      <a:r>
                        <a:rPr lang="en-A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Dohne</a:t>
                      </a:r>
                    </a:p>
                  </a:txBody>
                  <a:tcPr marL="5242" marR="5242" marT="52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5242" marR="5242" marT="52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5242" marR="5242" marT="52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5242" marR="5242" marT="52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5242" marR="5242" marT="52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5242" marR="5242" marT="52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5242" marR="5242" marT="52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5242" marR="5242" marT="52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5242" marR="5242" marT="52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5242" marR="5242" marT="52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5242" marR="5242" marT="52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5242" marR="5242" marT="52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2061074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39A0E853-4135-4727-BA03-4C352568374E}"/>
              </a:ext>
            </a:extLst>
          </p:cNvPr>
          <p:cNvSpPr txBox="1"/>
          <p:nvPr/>
        </p:nvSpPr>
        <p:spPr>
          <a:xfrm>
            <a:off x="827584" y="5605893"/>
            <a:ext cx="51125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Total ~ 150 sires/year,    2400 matings</a:t>
            </a:r>
          </a:p>
        </p:txBody>
      </p:sp>
    </p:spTree>
    <p:extLst>
      <p:ext uri="{BB962C8B-B14F-4D97-AF65-F5344CB8AC3E}">
        <p14:creationId xmlns:p14="http://schemas.microsoft.com/office/powerpoint/2010/main" val="17879937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0B01D9-9053-4C67-9FF6-1F68D1E11C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Animals measured for IMF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FF4DE540-D60A-4017-8DBB-0C3417A95AD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8379344"/>
              </p:ext>
            </p:extLst>
          </p:nvPr>
        </p:nvGraphicFramePr>
        <p:xfrm>
          <a:off x="1439652" y="1016730"/>
          <a:ext cx="6264695" cy="4824540"/>
        </p:xfrm>
        <a:graphic>
          <a:graphicData uri="http://schemas.openxmlformats.org/drawingml/2006/table">
            <a:tbl>
              <a:tblPr/>
              <a:tblGrid>
                <a:gridCol w="930977">
                  <a:extLst>
                    <a:ext uri="{9D8B030D-6E8A-4147-A177-3AD203B41FA5}">
                      <a16:colId xmlns:a16="http://schemas.microsoft.com/office/drawing/2014/main" val="1450228516"/>
                    </a:ext>
                  </a:extLst>
                </a:gridCol>
                <a:gridCol w="1085247">
                  <a:extLst>
                    <a:ext uri="{9D8B030D-6E8A-4147-A177-3AD203B41FA5}">
                      <a16:colId xmlns:a16="http://schemas.microsoft.com/office/drawing/2014/main" val="3652677459"/>
                    </a:ext>
                  </a:extLst>
                </a:gridCol>
                <a:gridCol w="1125821">
                  <a:extLst>
                    <a:ext uri="{9D8B030D-6E8A-4147-A177-3AD203B41FA5}">
                      <a16:colId xmlns:a16="http://schemas.microsoft.com/office/drawing/2014/main" val="3401586338"/>
                    </a:ext>
                  </a:extLst>
                </a:gridCol>
                <a:gridCol w="1008558">
                  <a:extLst>
                    <a:ext uri="{9D8B030D-6E8A-4147-A177-3AD203B41FA5}">
                      <a16:colId xmlns:a16="http://schemas.microsoft.com/office/drawing/2014/main" val="1244616683"/>
                    </a:ext>
                  </a:extLst>
                </a:gridCol>
                <a:gridCol w="1008558">
                  <a:extLst>
                    <a:ext uri="{9D8B030D-6E8A-4147-A177-3AD203B41FA5}">
                      <a16:colId xmlns:a16="http://schemas.microsoft.com/office/drawing/2014/main" val="627312331"/>
                    </a:ext>
                  </a:extLst>
                </a:gridCol>
                <a:gridCol w="1105534">
                  <a:extLst>
                    <a:ext uri="{9D8B030D-6E8A-4147-A177-3AD203B41FA5}">
                      <a16:colId xmlns:a16="http://schemas.microsoft.com/office/drawing/2014/main" val="2971805860"/>
                    </a:ext>
                  </a:extLst>
                </a:gridCol>
              </a:tblGrid>
              <a:tr h="268030">
                <a:tc>
                  <a:txBody>
                    <a:bodyPr/>
                    <a:lstStyle/>
                    <a:p>
                      <a:pPr algn="ctr" fontAlgn="b"/>
                      <a:r>
                        <a:rPr lang="en-A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YOB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INF/MRF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A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Other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A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AU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82841877"/>
                  </a:ext>
                </a:extLst>
              </a:tr>
              <a:tr h="268030">
                <a:tc>
                  <a:txBody>
                    <a:bodyPr/>
                    <a:lstStyle/>
                    <a:p>
                      <a:pPr algn="ctr" fontAlgn="b"/>
                      <a:r>
                        <a:rPr lang="en-A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2007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2,010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A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A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AU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AU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18231842"/>
                  </a:ext>
                </a:extLst>
              </a:tr>
              <a:tr h="268030">
                <a:tc>
                  <a:txBody>
                    <a:bodyPr/>
                    <a:lstStyle/>
                    <a:p>
                      <a:pPr algn="ctr" fontAlgn="b"/>
                      <a:r>
                        <a:rPr lang="en-A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2008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1,935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A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A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A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AU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82248890"/>
                  </a:ext>
                </a:extLst>
              </a:tr>
              <a:tr h="268030">
                <a:tc>
                  <a:txBody>
                    <a:bodyPr/>
                    <a:lstStyle/>
                    <a:p>
                      <a:pPr algn="ctr" fontAlgn="b"/>
                      <a:r>
                        <a:rPr lang="en-A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2009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2,097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A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A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A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AU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40124005"/>
                  </a:ext>
                </a:extLst>
              </a:tr>
              <a:tr h="268030">
                <a:tc>
                  <a:txBody>
                    <a:bodyPr/>
                    <a:lstStyle/>
                    <a:p>
                      <a:pPr algn="ctr" fontAlgn="b"/>
                      <a:r>
                        <a:rPr lang="en-A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2010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2,186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A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A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A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AU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37523955"/>
                  </a:ext>
                </a:extLst>
              </a:tr>
              <a:tr h="268030">
                <a:tc>
                  <a:txBody>
                    <a:bodyPr/>
                    <a:lstStyle/>
                    <a:p>
                      <a:pPr algn="ctr" fontAlgn="b"/>
                      <a:r>
                        <a:rPr lang="en-A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2011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1,957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10,185 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AU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A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AU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32133189"/>
                  </a:ext>
                </a:extLst>
              </a:tr>
              <a:tr h="268030">
                <a:tc>
                  <a:txBody>
                    <a:bodyPr/>
                    <a:lstStyle/>
                    <a:p>
                      <a:pPr algn="ctr" fontAlgn="b"/>
                      <a:r>
                        <a:rPr lang="en-A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2012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2,126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A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164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A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AU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73381669"/>
                  </a:ext>
                </a:extLst>
              </a:tr>
              <a:tr h="268030">
                <a:tc>
                  <a:txBody>
                    <a:bodyPr/>
                    <a:lstStyle/>
                    <a:p>
                      <a:pPr algn="ctr" fontAlgn="b"/>
                      <a:r>
                        <a:rPr lang="en-A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2013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1,791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A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1,435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A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AU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53740136"/>
                  </a:ext>
                </a:extLst>
              </a:tr>
              <a:tr h="268030">
                <a:tc>
                  <a:txBody>
                    <a:bodyPr/>
                    <a:lstStyle/>
                    <a:p>
                      <a:pPr algn="ctr" fontAlgn="b"/>
                      <a:r>
                        <a:rPr lang="en-A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2014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1,817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A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-  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A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AU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75685293"/>
                  </a:ext>
                </a:extLst>
              </a:tr>
              <a:tr h="268030">
                <a:tc>
                  <a:txBody>
                    <a:bodyPr/>
                    <a:lstStyle/>
                    <a:p>
                      <a:pPr algn="ctr" fontAlgn="b"/>
                      <a:r>
                        <a:rPr lang="en-A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2015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1,730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A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201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A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AU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92811723"/>
                  </a:ext>
                </a:extLst>
              </a:tr>
              <a:tr h="268030">
                <a:tc>
                  <a:txBody>
                    <a:bodyPr/>
                    <a:lstStyle/>
                    <a:p>
                      <a:pPr algn="ctr" fontAlgn="b"/>
                      <a:r>
                        <a:rPr lang="en-A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2016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1,535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A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-  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A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AU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2455106"/>
                  </a:ext>
                </a:extLst>
              </a:tr>
              <a:tr h="268030">
                <a:tc>
                  <a:txBody>
                    <a:bodyPr/>
                    <a:lstStyle/>
                    <a:p>
                      <a:pPr algn="ctr" fontAlgn="b"/>
                      <a:r>
                        <a:rPr lang="en-A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2017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2,002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A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1,598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A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AU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75593683"/>
                  </a:ext>
                </a:extLst>
              </a:tr>
              <a:tr h="268030">
                <a:tc>
                  <a:txBody>
                    <a:bodyPr/>
                    <a:lstStyle/>
                    <a:p>
                      <a:pPr algn="ctr" fontAlgn="b"/>
                      <a:r>
                        <a:rPr lang="en-A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2018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1,528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12,529 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1,577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4,975 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AU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94536336"/>
                  </a:ext>
                </a:extLst>
              </a:tr>
              <a:tr h="268030">
                <a:tc>
                  <a:txBody>
                    <a:bodyPr/>
                    <a:lstStyle/>
                    <a:p>
                      <a:pPr algn="ctr" fontAlgn="b"/>
                      <a:r>
                        <a:rPr lang="en-A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2019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1,676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A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1,319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92CDD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A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92CD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AU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70021901"/>
                  </a:ext>
                </a:extLst>
              </a:tr>
              <a:tr h="268030">
                <a:tc>
                  <a:txBody>
                    <a:bodyPr/>
                    <a:lstStyle/>
                    <a:p>
                      <a:pPr algn="ctr" fontAlgn="b"/>
                      <a:r>
                        <a:rPr lang="en-A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2020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2,117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A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456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CDD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A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CD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AU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15246873"/>
                  </a:ext>
                </a:extLst>
              </a:tr>
              <a:tr h="268030">
                <a:tc>
                  <a:txBody>
                    <a:bodyPr/>
                    <a:lstStyle/>
                    <a:p>
                      <a:pPr algn="ctr" fontAlgn="b"/>
                      <a:r>
                        <a:rPr lang="en-A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2021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1,169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A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1,576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CDD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A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CD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AU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34604476"/>
                  </a:ext>
                </a:extLst>
              </a:tr>
              <a:tr h="268030">
                <a:tc>
                  <a:txBody>
                    <a:bodyPr/>
                    <a:lstStyle/>
                    <a:p>
                      <a:pPr algn="ctr" fontAlgn="b"/>
                      <a:r>
                        <a:rPr lang="en-A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2022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-  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4,962 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357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CDD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3,708 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CD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AU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21946859"/>
                  </a:ext>
                </a:extLst>
              </a:tr>
              <a:tr h="268030">
                <a:tc>
                  <a:txBody>
                    <a:bodyPr/>
                    <a:lstStyle/>
                    <a:p>
                      <a:pPr algn="ctr" fontAlgn="b"/>
                      <a:r>
                        <a:rPr lang="en-A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Grand Total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27,676 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-   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8,683 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-   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36,359 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746134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44471850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6B11C955C290E46A6C2D11B50A64493" ma:contentTypeVersion="15" ma:contentTypeDescription="Create a new document." ma:contentTypeScope="" ma:versionID="6fad71486d2945b31454ea32cfbda0f1">
  <xsd:schema xmlns:xsd="http://www.w3.org/2001/XMLSchema" xmlns:xs="http://www.w3.org/2001/XMLSchema" xmlns:p="http://schemas.microsoft.com/office/2006/metadata/properties" xmlns:ns2="fd7b9b1f-9f82-4bd8-9b16-16488dd24f71" xmlns:ns3="a3ae9f5f-1148-43ad-9a4b-c0c14f9a740b" targetNamespace="http://schemas.microsoft.com/office/2006/metadata/properties" ma:root="true" ma:fieldsID="7e41d1f49466aecc78edc2d424c4f708" ns2:_="" ns3:_="">
    <xsd:import namespace="fd7b9b1f-9f82-4bd8-9b16-16488dd24f71"/>
    <xsd:import namespace="a3ae9f5f-1148-43ad-9a4b-c0c14f9a740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d7b9b1f-9f82-4bd8-9b16-16488dd24f7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4ee84d0e-6e93-49eb-b9f4-5341c9135f0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3ae9f5f-1148-43ad-9a4b-c0c14f9a740b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a45d21e0-b316-4b2b-b309-c31f58a867eb}" ma:internalName="TaxCatchAll" ma:showField="CatchAllData" ma:web="a3ae9f5f-1148-43ad-9a4b-c0c14f9a740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d7b9b1f-9f82-4bd8-9b16-16488dd24f71">
      <Terms xmlns="http://schemas.microsoft.com/office/infopath/2007/PartnerControls"/>
    </lcf76f155ced4ddcb4097134ff3c332f>
    <TaxCatchAll xmlns="a3ae9f5f-1148-43ad-9a4b-c0c14f9a740b" xsi:nil="true"/>
  </documentManagement>
</p:properties>
</file>

<file path=customXml/itemProps1.xml><?xml version="1.0" encoding="utf-8"?>
<ds:datastoreItem xmlns:ds="http://schemas.openxmlformats.org/officeDocument/2006/customXml" ds:itemID="{BE947E61-B479-457B-AE1B-9B1B9A130AF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d7b9b1f-9f82-4bd8-9b16-16488dd24f71"/>
    <ds:schemaRef ds:uri="a3ae9f5f-1148-43ad-9a4b-c0c14f9a740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992031B-217F-46E1-BAAF-5F69B084F31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4D18932-969C-431B-AC5C-700A9B32E019}">
  <ds:schemaRefs>
    <ds:schemaRef ds:uri="http://schemas.microsoft.com/office/2006/metadata/properties"/>
    <ds:schemaRef ds:uri="a3ae9f5f-1148-43ad-9a4b-c0c14f9a740b"/>
    <ds:schemaRef ds:uri="http://www.w3.org/XML/1998/namespace"/>
    <ds:schemaRef ds:uri="fd7b9b1f-9f82-4bd8-9b16-16488dd24f71"/>
    <ds:schemaRef ds:uri="http://purl.org/dc/terms/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12287</TotalTime>
  <Words>1145</Words>
  <Application>Microsoft Office PowerPoint</Application>
  <PresentationFormat>On-screen Show (4:3)</PresentationFormat>
  <Paragraphs>542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Arial</vt:lpstr>
      <vt:lpstr>Calibri</vt:lpstr>
      <vt:lpstr>Calibri Light</vt:lpstr>
      <vt:lpstr>Lucida Sans Unicode</vt:lpstr>
      <vt:lpstr>Times New Roman</vt:lpstr>
      <vt:lpstr>Default Design</vt:lpstr>
      <vt:lpstr>Office Theme</vt:lpstr>
      <vt:lpstr>Underpinning Genomic selection with reference populations-outcomes of the MLA Resource Flock and what’s next</vt:lpstr>
      <vt:lpstr>The role of the Resource Flock  past, present and future  </vt:lpstr>
      <vt:lpstr>How to select the best animal ?       before genomics</vt:lpstr>
      <vt:lpstr>How to select the best animal ?                with genomics </vt:lpstr>
      <vt:lpstr>The effect of genomic information means</vt:lpstr>
      <vt:lpstr>Resource Flocks in Australia</vt:lpstr>
      <vt:lpstr>Resource Flock       What type of sheep ?</vt:lpstr>
      <vt:lpstr>Sires used in the resource flock</vt:lpstr>
      <vt:lpstr>Animals measured for IMF</vt:lpstr>
      <vt:lpstr>Portable Accumulation Chamber</vt:lpstr>
      <vt:lpstr> </vt:lpstr>
      <vt:lpstr>PowerPoint Presentation</vt:lpstr>
      <vt:lpstr>Advantages of a genomic reference population</vt:lpstr>
      <vt:lpstr>Further advantages of a reference population</vt:lpstr>
      <vt:lpstr>EBVs of sires with RF progeny, with and without RF data</vt:lpstr>
      <vt:lpstr>Accuracy increase of sires with RF progeny</vt:lpstr>
      <vt:lpstr>Current resource flock model</vt:lpstr>
      <vt:lpstr>Possible next resource flock model </vt:lpstr>
      <vt:lpstr>Possible next resource flock model note: strawman model only!</vt:lpstr>
      <vt:lpstr>Conclusion</vt:lpstr>
    </vt:vector>
  </TitlesOfParts>
  <Company>UNE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Anatoly Ruvinsky</dc:creator>
  <cp:lastModifiedBy>Nicole Williams</cp:lastModifiedBy>
  <cp:revision>146</cp:revision>
  <dcterms:created xsi:type="dcterms:W3CDTF">2006-03-23T02:49:39Z</dcterms:created>
  <dcterms:modified xsi:type="dcterms:W3CDTF">2023-10-24T22:20:48Z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0x010100E6B11C955C290E46A6C2D11B50A64493</vt:lpwstr>
  </property>
  <property fmtid="{D5CDD505-2E9C-101B-9397-08002B2CF9AE}" pid="3" name="MSIP_Label_f07ddce7-1591-4a00-8c9f-76632455b2e3_Enabled">
    <vt:lpwstr>true</vt:lpwstr>
  </property>
  <property fmtid="{D5CDD505-2E9C-101B-9397-08002B2CF9AE}" pid="4" name="MSIP_Label_f07ddce7-1591-4a00-8c9f-76632455b2e3_SetDate">
    <vt:lpwstr>2023-07-11T00:01:40Z</vt:lpwstr>
  </property>
  <property fmtid="{D5CDD505-2E9C-101B-9397-08002B2CF9AE}" pid="5" name="MSIP_Label_f07ddce7-1591-4a00-8c9f-76632455b2e3_Method">
    <vt:lpwstr>Standard</vt:lpwstr>
  </property>
  <property fmtid="{D5CDD505-2E9C-101B-9397-08002B2CF9AE}" pid="6" name="MSIP_Label_f07ddce7-1591-4a00-8c9f-76632455b2e3_Name">
    <vt:lpwstr>Internal</vt:lpwstr>
  </property>
  <property fmtid="{D5CDD505-2E9C-101B-9397-08002B2CF9AE}" pid="7" name="MSIP_Label_f07ddce7-1591-4a00-8c9f-76632455b2e3_SiteId">
    <vt:lpwstr>a3829b1c-ecbe-49d4-88e9-4f28f79afa11</vt:lpwstr>
  </property>
  <property fmtid="{D5CDD505-2E9C-101B-9397-08002B2CF9AE}" pid="8" name="MSIP_Label_f07ddce7-1591-4a00-8c9f-76632455b2e3_ActionId">
    <vt:lpwstr>ebaa85ca-1ae4-4e8d-8b16-2f2be9acbd38</vt:lpwstr>
  </property>
  <property fmtid="{D5CDD505-2E9C-101B-9397-08002B2CF9AE}" pid="9" name="MSIP_Label_f07ddce7-1591-4a00-8c9f-76632455b2e3_ContentBits">
    <vt:lpwstr>0</vt:lpwstr>
  </property>
  <property fmtid="{D5CDD505-2E9C-101B-9397-08002B2CF9AE}" pid="10" name="MediaServiceImageTags">
    <vt:lpwstr/>
  </property>
</Properties>
</file>